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45" r:id="rId10"/>
  </p:sldMasterIdLst>
  <p:notesMasterIdLst>
    <p:notesMasterId r:id="rId35"/>
  </p:notesMasterIdLst>
  <p:sldIdLst>
    <p:sldId id="258" r:id="rId11"/>
    <p:sldId id="259" r:id="rId12"/>
    <p:sldId id="682" r:id="rId13"/>
    <p:sldId id="671" r:id="rId14"/>
    <p:sldId id="673" r:id="rId15"/>
    <p:sldId id="683" r:id="rId16"/>
    <p:sldId id="684" r:id="rId17"/>
    <p:sldId id="685" r:id="rId18"/>
    <p:sldId id="686" r:id="rId19"/>
    <p:sldId id="687" r:id="rId20"/>
    <p:sldId id="680" r:id="rId21"/>
    <p:sldId id="665" r:id="rId22"/>
    <p:sldId id="681" r:id="rId23"/>
    <p:sldId id="651" r:id="rId24"/>
    <p:sldId id="690" r:id="rId25"/>
    <p:sldId id="688" r:id="rId26"/>
    <p:sldId id="689" r:id="rId27"/>
    <p:sldId id="653" r:id="rId28"/>
    <p:sldId id="652" r:id="rId29"/>
    <p:sldId id="654" r:id="rId30"/>
    <p:sldId id="655" r:id="rId31"/>
    <p:sldId id="656" r:id="rId32"/>
    <p:sldId id="657" r:id="rId33"/>
    <p:sldId id="658" r:id="rId34"/>
  </p:sldIdLst>
  <p:sldSz cx="9144000" cy="6858000" type="screen4x3"/>
  <p:notesSz cx="7019925" cy="9305925"/>
  <p:embeddedFontLst>
    <p:embeddedFont>
      <p:font typeface="SJSU Spartan Regular" panose="02000000000000000000" charset="0"/>
      <p:regular r:id="rId36"/>
    </p:embeddedFont>
    <p:embeddedFont>
      <p:font typeface="Helvetica Neue" panose="020B0604020202020204"/>
      <p:regular r:id="rId37"/>
      <p:bold r:id="rId38"/>
      <p:italic r:id="rId39"/>
      <p:boldItalic r:id="rId40"/>
    </p:embeddedFont>
    <p:embeddedFont>
      <p:font typeface="SJSU Spartan Bold" panose="02000000000000000000" charset="0"/>
      <p:regular r:id="rId41"/>
    </p:embeddedFont>
    <p:embeddedFont>
      <p:font typeface="Calibri" panose="020F050202020403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682"/>
            <p14:sldId id="671"/>
            <p14:sldId id="673"/>
            <p14:sldId id="683"/>
            <p14:sldId id="684"/>
            <p14:sldId id="685"/>
            <p14:sldId id="686"/>
            <p14:sldId id="687"/>
            <p14:sldId id="680"/>
            <p14:sldId id="665"/>
            <p14:sldId id="681"/>
            <p14:sldId id="651"/>
            <p14:sldId id="690"/>
            <p14:sldId id="688"/>
            <p14:sldId id="689"/>
            <p14:sldId id="653"/>
            <p14:sldId id="652"/>
            <p14:sldId id="654"/>
            <p14:sldId id="655"/>
            <p14:sldId id="656"/>
            <p14:sldId id="657"/>
            <p14:sldId id="658"/>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DB1F"/>
    <a:srgbClr val="E416D5"/>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8176" autoAdjust="0"/>
    <p:restoredTop sz="95597" autoAdjust="0"/>
  </p:normalViewPr>
  <p:slideViewPr>
    <p:cSldViewPr snapToGrid="0">
      <p:cViewPr varScale="1">
        <p:scale>
          <a:sx n="69" d="100"/>
          <a:sy n="69" d="100"/>
        </p:scale>
        <p:origin x="-179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9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font" Target="fonts/font4.fntdata"/><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73795328"/>
        <c:axId val="174902080"/>
      </c:barChart>
      <c:catAx>
        <c:axId val="173795328"/>
        <c:scaling>
          <c:orientation val="minMax"/>
        </c:scaling>
        <c:delete val="1"/>
        <c:axPos val="b"/>
        <c:numFmt formatCode="General" sourceLinked="1"/>
        <c:majorTickMark val="none"/>
        <c:minorTickMark val="none"/>
        <c:tickLblPos val="nextTo"/>
        <c:crossAx val="174902080"/>
        <c:crosses val="autoZero"/>
        <c:auto val="1"/>
        <c:lblAlgn val="ctr"/>
        <c:lblOffset val="100"/>
        <c:noMultiLvlLbl val="0"/>
      </c:catAx>
      <c:valAx>
        <c:axId val="174902080"/>
        <c:scaling>
          <c:orientation val="minMax"/>
          <c:max val="1"/>
          <c:min val="0"/>
        </c:scaling>
        <c:delete val="1"/>
        <c:axPos val="l"/>
        <c:numFmt formatCode="General" sourceLinked="1"/>
        <c:majorTickMark val="none"/>
        <c:minorTickMark val="none"/>
        <c:tickLblPos val="nextTo"/>
        <c:crossAx val="173795328"/>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92076288"/>
        <c:axId val="174904384"/>
      </c:barChart>
      <c:catAx>
        <c:axId val="192076288"/>
        <c:scaling>
          <c:orientation val="minMax"/>
        </c:scaling>
        <c:delete val="1"/>
        <c:axPos val="b"/>
        <c:numFmt formatCode="General" sourceLinked="1"/>
        <c:majorTickMark val="none"/>
        <c:minorTickMark val="none"/>
        <c:tickLblPos val="nextTo"/>
        <c:crossAx val="174904384"/>
        <c:crosses val="autoZero"/>
        <c:auto val="1"/>
        <c:lblAlgn val="ctr"/>
        <c:lblOffset val="100"/>
        <c:noMultiLvlLbl val="0"/>
      </c:catAx>
      <c:valAx>
        <c:axId val="174904384"/>
        <c:scaling>
          <c:orientation val="minMax"/>
          <c:max val="1"/>
          <c:min val="0"/>
        </c:scaling>
        <c:delete val="1"/>
        <c:axPos val="l"/>
        <c:numFmt formatCode="General" sourceLinked="1"/>
        <c:majorTickMark val="none"/>
        <c:minorTickMark val="none"/>
        <c:tickLblPos val="nextTo"/>
        <c:crossAx val="192076288"/>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173816320"/>
        <c:axId val="174906688"/>
      </c:lineChart>
      <c:catAx>
        <c:axId val="1738163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74906688"/>
        <c:crossesAt val="0"/>
        <c:auto val="1"/>
        <c:lblAlgn val="ctr"/>
        <c:lblOffset val="100"/>
        <c:noMultiLvlLbl val="0"/>
      </c:catAx>
      <c:valAx>
        <c:axId val="174906688"/>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738163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73793792"/>
        <c:axId val="174900352"/>
      </c:barChart>
      <c:catAx>
        <c:axId val="173793792"/>
        <c:scaling>
          <c:orientation val="minMax"/>
        </c:scaling>
        <c:delete val="1"/>
        <c:axPos val="b"/>
        <c:numFmt formatCode="General" sourceLinked="1"/>
        <c:majorTickMark val="none"/>
        <c:minorTickMark val="none"/>
        <c:tickLblPos val="nextTo"/>
        <c:crossAx val="174900352"/>
        <c:crosses val="autoZero"/>
        <c:auto val="1"/>
        <c:lblAlgn val="ctr"/>
        <c:lblOffset val="100"/>
        <c:noMultiLvlLbl val="0"/>
      </c:catAx>
      <c:valAx>
        <c:axId val="174900352"/>
        <c:scaling>
          <c:orientation val="minMax"/>
          <c:max val="1"/>
          <c:min val="0"/>
        </c:scaling>
        <c:delete val="1"/>
        <c:axPos val="l"/>
        <c:numFmt formatCode="General" sourceLinked="1"/>
        <c:majorTickMark val="none"/>
        <c:minorTickMark val="none"/>
        <c:tickLblPos val="nextTo"/>
        <c:crossAx val="173793792"/>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66BE5585-5706-4A65-8753-B295ED1777B0}" type="datetimeFigureOut">
              <a:rPr lang="en-US" smtClean="0"/>
              <a:t>10/10/2019</a:t>
            </a:fld>
            <a:endParaRPr lang="en-US"/>
          </a:p>
        </p:txBody>
      </p:sp>
      <p:sp>
        <p:nvSpPr>
          <p:cNvPr id="4" name="Slide Image Placeholder 3"/>
          <p:cNvSpPr>
            <a:spLocks noGrp="1" noRot="1" noChangeAspect="1"/>
          </p:cNvSpPr>
          <p:nvPr>
            <p:ph type="sldImg" idx="2"/>
          </p:nvPr>
        </p:nvSpPr>
        <p:spPr>
          <a:xfrm>
            <a:off x="1416050" y="1163638"/>
            <a:ext cx="4187825"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10/10/2019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t>10/10/2019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t>‹#›</a:t>
            </a:fld>
            <a:endParaRPr lang="en-US"/>
          </a:p>
        </p:txBody>
      </p:sp>
    </p:spTree>
    <p:extLst>
      <p:ext uri="{BB962C8B-B14F-4D97-AF65-F5344CB8AC3E}">
        <p14:creationId xmlns:p14="http://schemas.microsoft.com/office/powerpoint/2010/main" val="6886632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80655014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9536612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894122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7018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18245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10/10/2019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8455038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723642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solidFill>
                <a:prstClr val="black"/>
              </a:solidFill>
            </a:endParaRPr>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solidFill>
                <a:prstClr val="black"/>
              </a:solidFill>
            </a:endParaRPr>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3E188954-581E-45AA-9C51-4B2140537F6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728276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0.xml"/><Relationship Id="rId3" Type="http://schemas.openxmlformats.org/officeDocument/2006/relationships/slideLayout" Target="../slideLayouts/slideLayout45.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5" Type="http://schemas.openxmlformats.org/officeDocument/2006/relationships/slideLayout" Target="../slideLayouts/slideLayout47.xml"/><Relationship Id="rId4" Type="http://schemas.openxmlformats.org/officeDocument/2006/relationships/slideLayout" Target="../slideLayouts/slideLayout46.xml"/><Relationship Id="rId9"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6.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9.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745631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 id="2147483744" r:id="rId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hyperlink" Target="https://finance.yahoo.com/news/court-filing-shows-former-waymo-161100457.html" TargetMode="Externa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Oct 10, 2018</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mc:AlternateContent xmlns:mc="http://schemas.openxmlformats.org/markup-compatibility/2006" xmlns:p14="http://schemas.microsoft.com/office/powerpoint/2010/main">
    <mc:Choice Requires="p14">
      <p:transition spd="slow" p14:dur="2000" advClick="0" advTm="12178"/>
    </mc:Choice>
    <mc:Fallback xmlns="">
      <p:transition spd="slow" advClick="0" advTm="1217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34105"/>
            <a:ext cx="9060873" cy="886159"/>
          </a:xfrm>
        </p:spPr>
        <p:txBody>
          <a:bodyPr>
            <a:normAutofit fontScale="90000"/>
          </a:bodyPr>
          <a:lstStyle/>
          <a:p>
            <a:r>
              <a:rPr lang="en-US" dirty="0" smtClean="0"/>
              <a:t>Autonomous Vehicle Navigation </a:t>
            </a:r>
            <a:endParaRPr lang="en-US" dirty="0"/>
          </a:p>
        </p:txBody>
      </p:sp>
      <p:sp>
        <p:nvSpPr>
          <p:cNvPr id="4" name="Rectangle 3"/>
          <p:cNvSpPr/>
          <p:nvPr/>
        </p:nvSpPr>
        <p:spPr>
          <a:xfrm>
            <a:off x="0" y="990610"/>
            <a:ext cx="9144000" cy="5847755"/>
          </a:xfrm>
          <a:prstGeom prst="rect">
            <a:avLst/>
          </a:prstGeom>
        </p:spPr>
        <p:txBody>
          <a:bodyPr wrap="square">
            <a:spAutoFit/>
          </a:bodyPr>
          <a:lstStyle/>
          <a:p>
            <a:r>
              <a:rPr lang="en-US" sz="2200" dirty="0">
                <a:solidFill>
                  <a:schemeClr val="bg1"/>
                </a:solidFill>
              </a:rPr>
              <a:t>ABSTRACT— </a:t>
            </a:r>
            <a:r>
              <a:rPr lang="en-US" sz="2200" dirty="0" smtClean="0">
                <a:solidFill>
                  <a:schemeClr val="bg1"/>
                </a:solidFill>
              </a:rPr>
              <a:t>[a]</a:t>
            </a:r>
            <a:r>
              <a:rPr lang="en-US" sz="2200" dirty="0" smtClean="0">
                <a:solidFill>
                  <a:srgbClr val="FFC000"/>
                </a:solidFill>
              </a:rPr>
              <a:t> This paper describes a </a:t>
            </a:r>
            <a:r>
              <a:rPr lang="en-US" sz="2200" dirty="0">
                <a:solidFill>
                  <a:srgbClr val="FFC000"/>
                </a:solidFill>
              </a:rPr>
              <a:t>system </a:t>
            </a:r>
            <a:r>
              <a:rPr lang="en-US" sz="2200" dirty="0" smtClean="0">
                <a:solidFill>
                  <a:srgbClr val="FFC000"/>
                </a:solidFill>
              </a:rPr>
              <a:t>that </a:t>
            </a:r>
            <a:r>
              <a:rPr lang="en-US" sz="2200" dirty="0">
                <a:solidFill>
                  <a:srgbClr val="FFC000"/>
                </a:solidFill>
              </a:rPr>
              <a:t>navigates the vehicle </a:t>
            </a:r>
            <a:r>
              <a:rPr lang="en-US" sz="2200" dirty="0" smtClean="0">
                <a:solidFill>
                  <a:srgbClr val="FFC000"/>
                </a:solidFill>
              </a:rPr>
              <a:t>autonomously.</a:t>
            </a:r>
            <a:r>
              <a:rPr lang="en-US" sz="2200" dirty="0" smtClean="0">
                <a:solidFill>
                  <a:schemeClr val="bg1"/>
                </a:solidFill>
              </a:rPr>
              <a:t> </a:t>
            </a:r>
            <a:r>
              <a:rPr lang="en-US" sz="2200" dirty="0">
                <a:solidFill>
                  <a:srgbClr val="FFC000"/>
                </a:solidFill>
              </a:rPr>
              <a:t>Autonomous vehicle navigation </a:t>
            </a:r>
            <a:r>
              <a:rPr lang="en-US" sz="2200" dirty="0" smtClean="0">
                <a:solidFill>
                  <a:srgbClr val="FFC000"/>
                </a:solidFill>
              </a:rPr>
              <a:t>has gained </a:t>
            </a:r>
            <a:r>
              <a:rPr lang="en-US" sz="2200" dirty="0">
                <a:solidFill>
                  <a:srgbClr val="FFC000"/>
                </a:solidFill>
              </a:rPr>
              <a:t>increasing importance in </a:t>
            </a:r>
            <a:r>
              <a:rPr lang="en-US" sz="2200" dirty="0" smtClean="0">
                <a:solidFill>
                  <a:srgbClr val="FFC000"/>
                </a:solidFill>
              </a:rPr>
              <a:t>modern transportation systems. </a:t>
            </a:r>
            <a:r>
              <a:rPr lang="en-US" sz="2200" dirty="0" smtClean="0">
                <a:solidFill>
                  <a:schemeClr val="bg1"/>
                </a:solidFill>
              </a:rPr>
              <a:t>[b]</a:t>
            </a:r>
            <a:r>
              <a:rPr lang="en-US" sz="2200" dirty="0" smtClean="0">
                <a:solidFill>
                  <a:srgbClr val="FFFF00"/>
                </a:solidFill>
              </a:rPr>
              <a:t>In </a:t>
            </a:r>
            <a:r>
              <a:rPr lang="en-US" sz="2200" dirty="0">
                <a:solidFill>
                  <a:srgbClr val="FFFF00"/>
                </a:solidFill>
              </a:rPr>
              <a:t>non-urban </a:t>
            </a:r>
            <a:r>
              <a:rPr lang="en-US" sz="2200" dirty="0" smtClean="0">
                <a:solidFill>
                  <a:srgbClr val="FFFF00"/>
                </a:solidFill>
              </a:rPr>
              <a:t>domains </a:t>
            </a:r>
            <a:r>
              <a:rPr lang="en-US" sz="2200" dirty="0">
                <a:solidFill>
                  <a:srgbClr val="FFFF00"/>
                </a:solidFill>
              </a:rPr>
              <a:t>such as deserts, the problem of successful GPS-based navigation appears to be almost solved while navigation in urban domains, particularly in the close vicinity of </a:t>
            </a:r>
            <a:r>
              <a:rPr lang="en-US" sz="2200" dirty="0" smtClean="0">
                <a:solidFill>
                  <a:srgbClr val="FFFF00"/>
                </a:solidFill>
              </a:rPr>
              <a:t>buildings in dense urban environments, </a:t>
            </a:r>
            <a:r>
              <a:rPr lang="en-US" sz="2200" dirty="0">
                <a:solidFill>
                  <a:srgbClr val="FFFF00"/>
                </a:solidFill>
              </a:rPr>
              <a:t>is still a challenging problem. In such situations GPS accuracy significantly drops down due to </a:t>
            </a:r>
            <a:r>
              <a:rPr lang="en-US" sz="2200" dirty="0" smtClean="0">
                <a:solidFill>
                  <a:srgbClr val="FFFF00"/>
                </a:solidFill>
              </a:rPr>
              <a:t>the impaired </a:t>
            </a:r>
            <a:r>
              <a:rPr lang="en-US" sz="2200" dirty="0">
                <a:solidFill>
                  <a:srgbClr val="FFFF00"/>
                </a:solidFill>
              </a:rPr>
              <a:t>GPS signal. </a:t>
            </a:r>
            <a:r>
              <a:rPr lang="en-US" sz="2200" dirty="0" smtClean="0">
                <a:solidFill>
                  <a:schemeClr val="bg1"/>
                </a:solidFill>
              </a:rPr>
              <a:t>[c]</a:t>
            </a:r>
            <a:r>
              <a:rPr lang="en-US" sz="2200" dirty="0" smtClean="0">
                <a:solidFill>
                  <a:srgbClr val="66FF33"/>
                </a:solidFill>
              </a:rPr>
              <a:t>This </a:t>
            </a:r>
            <a:r>
              <a:rPr lang="en-US" sz="2200" dirty="0">
                <a:solidFill>
                  <a:srgbClr val="66FF33"/>
                </a:solidFill>
              </a:rPr>
              <a:t>system provides a communication between </a:t>
            </a:r>
            <a:r>
              <a:rPr lang="en-US" sz="2200" dirty="0" smtClean="0">
                <a:solidFill>
                  <a:srgbClr val="66FF33"/>
                </a:solidFill>
              </a:rPr>
              <a:t>the vehicle </a:t>
            </a:r>
            <a:r>
              <a:rPr lang="en-US" sz="2200" dirty="0">
                <a:solidFill>
                  <a:srgbClr val="66FF33"/>
                </a:solidFill>
              </a:rPr>
              <a:t>and </a:t>
            </a:r>
            <a:r>
              <a:rPr lang="en-US" sz="2200" dirty="0" smtClean="0">
                <a:solidFill>
                  <a:srgbClr val="66FF33"/>
                </a:solidFill>
              </a:rPr>
              <a:t>the internet </a:t>
            </a:r>
            <a:r>
              <a:rPr lang="en-US" sz="2200" dirty="0">
                <a:solidFill>
                  <a:srgbClr val="66FF33"/>
                </a:solidFill>
              </a:rPr>
              <a:t>using </a:t>
            </a:r>
            <a:r>
              <a:rPr lang="en-US" sz="2200" dirty="0" smtClean="0">
                <a:solidFill>
                  <a:srgbClr val="66FF33"/>
                </a:solidFill>
              </a:rPr>
              <a:t>a GPRS </a:t>
            </a:r>
            <a:r>
              <a:rPr lang="en-US" sz="2200" dirty="0">
                <a:solidFill>
                  <a:srgbClr val="66FF33"/>
                </a:solidFill>
              </a:rPr>
              <a:t>modem. This </a:t>
            </a:r>
            <a:r>
              <a:rPr lang="en-US" sz="2200" dirty="0" smtClean="0">
                <a:solidFill>
                  <a:srgbClr val="66FF33"/>
                </a:solidFill>
              </a:rPr>
              <a:t>navigation system is interfaced </a:t>
            </a:r>
            <a:r>
              <a:rPr lang="en-US" sz="2200" dirty="0">
                <a:solidFill>
                  <a:srgbClr val="66FF33"/>
                </a:solidFill>
              </a:rPr>
              <a:t>with OSRM open source </a:t>
            </a:r>
            <a:r>
              <a:rPr lang="en-US" sz="2200" dirty="0" smtClean="0">
                <a:solidFill>
                  <a:srgbClr val="66FF33"/>
                </a:solidFill>
              </a:rPr>
              <a:t>map data </a:t>
            </a:r>
            <a:r>
              <a:rPr lang="en-US" sz="2200" dirty="0">
                <a:solidFill>
                  <a:srgbClr val="66FF33"/>
                </a:solidFill>
              </a:rPr>
              <a:t>through </a:t>
            </a:r>
            <a:r>
              <a:rPr lang="en-US" sz="2200" dirty="0" smtClean="0">
                <a:solidFill>
                  <a:srgbClr val="66FF33"/>
                </a:solidFill>
              </a:rPr>
              <a:t>internet. </a:t>
            </a:r>
            <a:r>
              <a:rPr lang="en-US" sz="2200" dirty="0">
                <a:solidFill>
                  <a:srgbClr val="66FF33"/>
                </a:solidFill>
              </a:rPr>
              <a:t>To improve </a:t>
            </a:r>
            <a:r>
              <a:rPr lang="en-US" sz="2200" dirty="0" smtClean="0">
                <a:solidFill>
                  <a:srgbClr val="66FF33"/>
                </a:solidFill>
              </a:rPr>
              <a:t>precision of navigation, this system </a:t>
            </a:r>
            <a:r>
              <a:rPr lang="en-US" sz="2200" dirty="0">
                <a:solidFill>
                  <a:srgbClr val="66FF33"/>
                </a:solidFill>
              </a:rPr>
              <a:t>uses location information from inertial sensors </a:t>
            </a:r>
            <a:r>
              <a:rPr lang="en-US" sz="2200" dirty="0" smtClean="0">
                <a:solidFill>
                  <a:srgbClr val="66FF33"/>
                </a:solidFill>
              </a:rPr>
              <a:t>to complement basic GPS. The </a:t>
            </a:r>
            <a:r>
              <a:rPr lang="en-US" sz="2200" dirty="0">
                <a:solidFill>
                  <a:srgbClr val="66FF33"/>
                </a:solidFill>
              </a:rPr>
              <a:t>system </a:t>
            </a:r>
            <a:r>
              <a:rPr lang="en-US" sz="2200" dirty="0" smtClean="0">
                <a:solidFill>
                  <a:srgbClr val="66FF33"/>
                </a:solidFill>
              </a:rPr>
              <a:t>also uses a rotatable </a:t>
            </a:r>
            <a:r>
              <a:rPr lang="en-US" sz="2200" dirty="0">
                <a:solidFill>
                  <a:srgbClr val="66FF33"/>
                </a:solidFill>
              </a:rPr>
              <a:t>laser range finder for obstacle sensing. </a:t>
            </a:r>
            <a:r>
              <a:rPr lang="en-US" sz="2200" dirty="0" smtClean="0">
                <a:solidFill>
                  <a:srgbClr val="66FF33"/>
                </a:solidFill>
              </a:rPr>
              <a:t>This is an internet-connected system that can provide full information to a remote observer. </a:t>
            </a:r>
            <a:r>
              <a:rPr lang="en-US" sz="2200" dirty="0" smtClean="0">
                <a:solidFill>
                  <a:schemeClr val="bg1"/>
                </a:solidFill>
              </a:rPr>
              <a:t>[d]The autonomous vehicle navigation system has broad applications for self driving vehicles due to the higher navigation quality in key urban areas.  </a:t>
            </a:r>
            <a:endParaRPr lang="en-US" sz="2200" dirty="0">
              <a:solidFill>
                <a:schemeClr val="bg1"/>
              </a:solidFill>
            </a:endParaRPr>
          </a:p>
          <a:p>
            <a:r>
              <a:rPr lang="en-US" sz="2200" dirty="0" smtClean="0">
                <a:solidFill>
                  <a:schemeClr val="bg1"/>
                </a:solidFill>
              </a:rPr>
              <a:t>[e] KEYWORDS</a:t>
            </a:r>
            <a:r>
              <a:rPr lang="en-US" sz="2200" dirty="0">
                <a:solidFill>
                  <a:schemeClr val="bg1"/>
                </a:solidFill>
              </a:rPr>
              <a:t>— GPS, GPRS, compass, navigation, localization, inertial, laser</a:t>
            </a:r>
          </a:p>
        </p:txBody>
      </p:sp>
    </p:spTree>
    <p:extLst>
      <p:ext uri="{BB962C8B-B14F-4D97-AF65-F5344CB8AC3E}">
        <p14:creationId xmlns:p14="http://schemas.microsoft.com/office/powerpoint/2010/main" val="23016974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 y="206841"/>
            <a:ext cx="8950220" cy="886159"/>
          </a:xfrm>
        </p:spPr>
        <p:txBody>
          <a:bodyPr>
            <a:normAutofit fontScale="90000"/>
          </a:bodyPr>
          <a:lstStyle/>
          <a:p>
            <a:pPr algn="ctr"/>
            <a:r>
              <a:rPr lang="en-US" dirty="0" smtClean="0"/>
              <a:t>Executive Summary vs Abstract</a:t>
            </a:r>
            <a:br>
              <a:rPr lang="en-US" dirty="0" smtClean="0"/>
            </a:br>
            <a:r>
              <a:rPr lang="en-US" dirty="0" smtClean="0"/>
              <a:t>Audience Matters</a:t>
            </a:r>
            <a:br>
              <a:rPr lang="en-US" dirty="0" smtClean="0"/>
            </a:br>
            <a:endParaRPr lang="en-US" sz="1600"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780" y="1307523"/>
            <a:ext cx="8650113" cy="1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78" y="3818659"/>
            <a:ext cx="8535813" cy="2607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367867" y="4069579"/>
            <a:ext cx="476412" cy="430887"/>
          </a:xfrm>
          <a:prstGeom prst="rect">
            <a:avLst/>
          </a:prstGeom>
        </p:spPr>
        <p:txBody>
          <a:bodyPr wrap="none">
            <a:spAutoFit/>
          </a:bodyPr>
          <a:lstStyle/>
          <a:p>
            <a:r>
              <a:rPr lang="en-US" sz="2200" dirty="0"/>
              <a:t>[c]</a:t>
            </a:r>
            <a:endParaRPr lang="en-US" dirty="0"/>
          </a:p>
        </p:txBody>
      </p:sp>
      <p:sp>
        <p:nvSpPr>
          <p:cNvPr id="8" name="Rectangle 7"/>
          <p:cNvSpPr/>
          <p:nvPr/>
        </p:nvSpPr>
        <p:spPr>
          <a:xfrm>
            <a:off x="7276046" y="4069579"/>
            <a:ext cx="505267" cy="430887"/>
          </a:xfrm>
          <a:prstGeom prst="rect">
            <a:avLst/>
          </a:prstGeom>
        </p:spPr>
        <p:txBody>
          <a:bodyPr wrap="none">
            <a:spAutoFit/>
          </a:bodyPr>
          <a:lstStyle/>
          <a:p>
            <a:r>
              <a:rPr lang="en-US" sz="2200" dirty="0" smtClean="0"/>
              <a:t>[b]</a:t>
            </a:r>
            <a:endParaRPr lang="en-US" dirty="0"/>
          </a:p>
        </p:txBody>
      </p:sp>
      <p:sp>
        <p:nvSpPr>
          <p:cNvPr id="9" name="Rectangle 8"/>
          <p:cNvSpPr/>
          <p:nvPr/>
        </p:nvSpPr>
        <p:spPr>
          <a:xfrm>
            <a:off x="1385320" y="4069579"/>
            <a:ext cx="490840" cy="430887"/>
          </a:xfrm>
          <a:prstGeom prst="rect">
            <a:avLst/>
          </a:prstGeom>
        </p:spPr>
        <p:txBody>
          <a:bodyPr wrap="none">
            <a:spAutoFit/>
          </a:bodyPr>
          <a:lstStyle/>
          <a:p>
            <a:r>
              <a:rPr lang="en-US" sz="2200" dirty="0" smtClean="0"/>
              <a:t>[g]</a:t>
            </a:r>
            <a:endParaRPr lang="en-US" dirty="0"/>
          </a:p>
        </p:txBody>
      </p:sp>
      <p:sp>
        <p:nvSpPr>
          <p:cNvPr id="10" name="Rectangle 9"/>
          <p:cNvSpPr/>
          <p:nvPr/>
        </p:nvSpPr>
        <p:spPr>
          <a:xfrm>
            <a:off x="3008847" y="4069578"/>
            <a:ext cx="505267" cy="430887"/>
          </a:xfrm>
          <a:prstGeom prst="rect">
            <a:avLst/>
          </a:prstGeom>
        </p:spPr>
        <p:txBody>
          <a:bodyPr wrap="none">
            <a:spAutoFit/>
          </a:bodyPr>
          <a:lstStyle/>
          <a:p>
            <a:r>
              <a:rPr lang="en-US" sz="2200" dirty="0" smtClean="0"/>
              <a:t>[h]</a:t>
            </a:r>
            <a:endParaRPr lang="en-US" dirty="0"/>
          </a:p>
        </p:txBody>
      </p:sp>
      <p:sp>
        <p:nvSpPr>
          <p:cNvPr id="11" name="Rectangle 10"/>
          <p:cNvSpPr/>
          <p:nvPr/>
        </p:nvSpPr>
        <p:spPr>
          <a:xfrm>
            <a:off x="4432109" y="4056424"/>
            <a:ext cx="421910" cy="430887"/>
          </a:xfrm>
          <a:prstGeom prst="rect">
            <a:avLst/>
          </a:prstGeom>
        </p:spPr>
        <p:txBody>
          <a:bodyPr wrap="none">
            <a:spAutoFit/>
          </a:bodyPr>
          <a:lstStyle/>
          <a:p>
            <a:r>
              <a:rPr lang="en-US" sz="2200" dirty="0" smtClean="0"/>
              <a:t>[</a:t>
            </a:r>
            <a:r>
              <a:rPr lang="en-US" sz="2200" dirty="0" err="1" smtClean="0"/>
              <a:t>i</a:t>
            </a:r>
            <a:r>
              <a:rPr lang="en-US" sz="2200" dirty="0" smtClean="0"/>
              <a:t>]</a:t>
            </a:r>
            <a:endParaRPr lang="en-US" dirty="0"/>
          </a:p>
        </p:txBody>
      </p:sp>
    </p:spTree>
    <p:extLst>
      <p:ext uri="{BB962C8B-B14F-4D97-AF65-F5344CB8AC3E}">
        <p14:creationId xmlns:p14="http://schemas.microsoft.com/office/powerpoint/2010/main" val="25677434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07682"/>
            <a:ext cx="7886700" cy="886159"/>
          </a:xfrm>
        </p:spPr>
        <p:txBody>
          <a:bodyPr/>
          <a:lstStyle/>
          <a:p>
            <a:r>
              <a:rPr lang="en-US" dirty="0" smtClean="0"/>
              <a:t>Class Exercise 3.14</a:t>
            </a:r>
            <a:endParaRPr lang="en-US" dirty="0"/>
          </a:p>
        </p:txBody>
      </p:sp>
      <p:sp>
        <p:nvSpPr>
          <p:cNvPr id="3" name="Content Placeholder 2"/>
          <p:cNvSpPr>
            <a:spLocks noGrp="1"/>
          </p:cNvSpPr>
          <p:nvPr>
            <p:ph idx="1"/>
          </p:nvPr>
        </p:nvSpPr>
        <p:spPr>
          <a:xfrm>
            <a:off x="661307" y="1319691"/>
            <a:ext cx="7886700" cy="5396795"/>
          </a:xfrm>
        </p:spPr>
        <p:txBody>
          <a:bodyPr>
            <a:normAutofit lnSpcReduction="10000"/>
          </a:bodyPr>
          <a:lstStyle/>
          <a:p>
            <a:r>
              <a:rPr lang="en-US" dirty="0" smtClean="0"/>
              <a:t>For 3.14 (after you submit draft of Midterm 3.12,</a:t>
            </a:r>
          </a:p>
          <a:p>
            <a:endParaRPr lang="en-US" dirty="0"/>
          </a:p>
          <a:p>
            <a:r>
              <a:rPr lang="en-US" dirty="0" smtClean="0"/>
              <a:t>Bring a printout of your Abstract, Executive Summary and Conclusion paragraph (s) to class to exchange with team members </a:t>
            </a:r>
          </a:p>
          <a:p>
            <a:endParaRPr lang="en-US" dirty="0"/>
          </a:p>
          <a:p>
            <a:r>
              <a:rPr lang="en-US" dirty="0" smtClean="0"/>
              <a:t>Inputs will help craft the final versions of these important paragraphs due 3.19</a:t>
            </a:r>
          </a:p>
          <a:p>
            <a:r>
              <a:rPr lang="en-US" dirty="0" smtClean="0"/>
              <a:t>--------------------------------------------------------------------------</a:t>
            </a:r>
          </a:p>
          <a:p>
            <a:r>
              <a:rPr lang="en-US" dirty="0" smtClean="0"/>
              <a:t>Abstract:  Are key contents addressed?   Review and mark sentences</a:t>
            </a:r>
          </a:p>
          <a:p>
            <a:endParaRPr lang="en-US" dirty="0"/>
          </a:p>
          <a:p>
            <a:r>
              <a:rPr lang="en-US" dirty="0" smtClean="0"/>
              <a:t>Exec Summary:  Good structure with topic sentence and concluding sentence.   Financial note </a:t>
            </a:r>
          </a:p>
          <a:p>
            <a:endParaRPr lang="en-US" dirty="0"/>
          </a:p>
          <a:p>
            <a:r>
              <a:rPr lang="en-US" dirty="0" smtClean="0"/>
              <a:t>Conclusion:  Clear ending to paper with CALL TO ACTION</a:t>
            </a:r>
            <a:endParaRPr lang="en-US" dirty="0"/>
          </a:p>
        </p:txBody>
      </p:sp>
    </p:spTree>
    <p:extLst>
      <p:ext uri="{BB962C8B-B14F-4D97-AF65-F5344CB8AC3E}">
        <p14:creationId xmlns:p14="http://schemas.microsoft.com/office/powerpoint/2010/main" val="3222156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23" y="134104"/>
            <a:ext cx="7886700" cy="886159"/>
          </a:xfrm>
        </p:spPr>
        <p:txBody>
          <a:bodyPr/>
          <a:lstStyle/>
          <a:p>
            <a:r>
              <a:rPr lang="en-US" dirty="0" smtClean="0"/>
              <a:t>Midterm Paper Rubric</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081521"/>
            <a:ext cx="897255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66053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Ethics Case Studies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1313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Expanding the Produc</a:t>
            </a:r>
            <a:r>
              <a:rPr lang="en-US" sz="3600" dirty="0" smtClean="0"/>
              <a:t>t Proposal for a Final Paper</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365395951"/>
              </p:ext>
            </p:extLst>
          </p:nvPr>
        </p:nvGraphicFramePr>
        <p:xfrm>
          <a:off x="757382" y="921537"/>
          <a:ext cx="7387935" cy="5859521"/>
        </p:xfrm>
        <a:graphic>
          <a:graphicData uri="http://schemas.openxmlformats.org/drawingml/2006/table">
            <a:tbl>
              <a:tblPr firstRow="1" bandRow="1">
                <a:tableStyleId>{5C22544A-7EE6-4342-B048-85BDC9FD1C3A}</a:tableStyleId>
              </a:tblPr>
              <a:tblGrid>
                <a:gridCol w="1579418"/>
                <a:gridCol w="1375756"/>
                <a:gridCol w="1484500"/>
                <a:gridCol w="1470674"/>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solidFill>
                      <a:srgbClr val="FF0000"/>
                    </a:solidFill>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000" b="1" dirty="0" smtClean="0"/>
                        <a:t>1.</a:t>
                      </a:r>
                      <a:r>
                        <a:rPr lang="en-US" sz="1000" b="1" baseline="0" dirty="0" smtClean="0"/>
                        <a:t> </a:t>
                      </a:r>
                      <a:r>
                        <a:rPr lang="en-US" sz="1000" b="1" dirty="0" smtClean="0"/>
                        <a:t>Abstract</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page max</a:t>
                      </a:r>
                      <a:endParaRPr lang="en-US" sz="1000" dirty="0"/>
                    </a:p>
                  </a:txBody>
                  <a:tcPr>
                    <a:solidFill>
                      <a:srgbClr val="FF0000"/>
                    </a:solidFill>
                  </a:tcPr>
                </a:tc>
                <a:tc>
                  <a:txBody>
                    <a:bodyPr/>
                    <a:lstStyle/>
                    <a:p>
                      <a:r>
                        <a:rPr lang="en-US" sz="1000" dirty="0" smtClean="0"/>
                        <a:t>½ page max</a:t>
                      </a:r>
                      <a:endParaRPr lang="en-US" sz="1000" dirty="0"/>
                    </a:p>
                  </a:txBody>
                  <a:tcPr/>
                </a:tc>
                <a:tc>
                  <a:txBody>
                    <a:bodyPr/>
                    <a:lstStyle/>
                    <a:p>
                      <a:r>
                        <a:rPr lang="en-US" sz="1000" dirty="0" smtClean="0"/>
                        <a:t>1. Abstract</a:t>
                      </a:r>
                      <a:endParaRPr lang="en-US" sz="1000" dirty="0"/>
                    </a:p>
                  </a:txBody>
                  <a:tcPr>
                    <a:solidFill>
                      <a:srgbClr val="FFFF00"/>
                    </a:solidFill>
                  </a:tcPr>
                </a:tc>
              </a:tr>
              <a:tr h="403339">
                <a:tc>
                  <a:txBody>
                    <a:bodyPr/>
                    <a:lstStyle/>
                    <a:p>
                      <a:r>
                        <a:rPr lang="en-US" sz="1000" b="1" dirty="0" smtClean="0"/>
                        <a:t>2. Executive</a:t>
                      </a:r>
                      <a:r>
                        <a:rPr lang="en-US" sz="1000" b="1" baseline="0" dirty="0" smtClean="0"/>
                        <a:t> Summary</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to 1 page</a:t>
                      </a:r>
                      <a:endParaRPr lang="en-US" sz="1000" dirty="0"/>
                    </a:p>
                  </a:txBody>
                  <a:tcPr>
                    <a:solidFill>
                      <a:srgbClr val="FF0000"/>
                    </a:solidFill>
                  </a:tcPr>
                </a:tc>
                <a:tc>
                  <a:txBody>
                    <a:bodyPr/>
                    <a:lstStyle/>
                    <a:p>
                      <a:r>
                        <a:rPr lang="en-US" sz="1000" dirty="0" smtClean="0"/>
                        <a:t>½ to 1</a:t>
                      </a:r>
                      <a:r>
                        <a:rPr lang="en-US" sz="1000" baseline="0" dirty="0" smtClean="0"/>
                        <a:t> page</a:t>
                      </a:r>
                      <a:endParaRPr lang="en-US" sz="1000" dirty="0"/>
                    </a:p>
                  </a:txBody>
                  <a:tcPr/>
                </a:tc>
                <a:tc>
                  <a:txBody>
                    <a:bodyPr/>
                    <a:lstStyle/>
                    <a:p>
                      <a:r>
                        <a:rPr lang="en-US" sz="1000" dirty="0" smtClean="0"/>
                        <a:t>2.Executive</a:t>
                      </a:r>
                      <a:r>
                        <a:rPr lang="en-US" sz="1000" baseline="0" dirty="0" smtClean="0"/>
                        <a:t> Summary</a:t>
                      </a:r>
                      <a:endParaRPr lang="en-US" sz="10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r>
                        <a:rPr lang="en-US" sz="1000" dirty="0" smtClean="0"/>
                        <a:t>3.0 Product Description (ex.)</a:t>
                      </a:r>
                    </a:p>
                    <a:p>
                      <a:r>
                        <a:rPr lang="en-US" sz="1000" dirty="0" smtClean="0"/>
                        <a:t>3.1  System</a:t>
                      </a:r>
                      <a:r>
                        <a:rPr lang="en-US" sz="1000" baseline="0" dirty="0" smtClean="0"/>
                        <a:t>  Description (ex)</a:t>
                      </a:r>
                    </a:p>
                    <a:p>
                      <a:r>
                        <a:rPr lang="en-US" sz="1000" baseline="0" dirty="0" smtClean="0"/>
                        <a:t>3.2  Key technologies </a:t>
                      </a:r>
                    </a:p>
                    <a:p>
                      <a:r>
                        <a:rPr lang="en-US" sz="1000" baseline="0" dirty="0" smtClean="0"/>
                        <a:t>3.3  Functional Description (ex.)</a:t>
                      </a:r>
                      <a:endParaRPr lang="en-US" sz="1000" dirty="0" smtClean="0"/>
                    </a:p>
                    <a:p>
                      <a:endParaRPr lang="en-US" sz="10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r>
                        <a:rPr lang="en-US" sz="1000" dirty="0" smtClean="0"/>
                        <a:t>4.0</a:t>
                      </a:r>
                      <a:r>
                        <a:rPr lang="en-US" sz="1000" baseline="0" dirty="0" smtClean="0"/>
                        <a:t> Mkt </a:t>
                      </a:r>
                      <a:r>
                        <a:rPr lang="en-US" sz="1000" baseline="0" dirty="0" err="1" smtClean="0"/>
                        <a:t>Rsch</a:t>
                      </a:r>
                      <a:endParaRPr lang="en-US" sz="1000" baseline="0" dirty="0" smtClean="0"/>
                    </a:p>
                    <a:p>
                      <a:r>
                        <a:rPr lang="en-US" sz="1000" baseline="0" dirty="0" smtClean="0"/>
                        <a:t>4.1 Market</a:t>
                      </a:r>
                    </a:p>
                    <a:p>
                      <a:r>
                        <a:rPr lang="en-US" sz="1000" baseline="0" dirty="0" smtClean="0"/>
                        <a:t>4.2 Competitors</a:t>
                      </a:r>
                    </a:p>
                    <a:p>
                      <a:r>
                        <a:rPr lang="en-US" sz="1000" baseline="0" dirty="0" smtClean="0"/>
                        <a:t>4.3  Differentiators</a:t>
                      </a:r>
                      <a:endParaRPr lang="en-US" sz="1000" dirty="0"/>
                    </a:p>
                  </a:txBody>
                  <a:tcPr>
                    <a:solidFill>
                      <a:srgbClr val="FFFF00"/>
                    </a:solidFill>
                  </a:tcPr>
                </a:tc>
              </a:tr>
              <a:tr h="430965">
                <a:tc>
                  <a:txBody>
                    <a:bodyPr/>
                    <a:lstStyle/>
                    <a:p>
                      <a:r>
                        <a:rPr lang="en-US" sz="1000" b="1" dirty="0" smtClean="0"/>
                        <a:t>5. Finance and Economics</a:t>
                      </a:r>
                      <a:endParaRPr lang="en-US" sz="1000" b="1" dirty="0"/>
                    </a:p>
                  </a:txBody>
                  <a:tcPr>
                    <a:solidFill>
                      <a:srgbClr val="FFFF00"/>
                    </a:solidFill>
                  </a:tcPr>
                </a:tc>
                <a:tc>
                  <a:txBody>
                    <a:bodyPr/>
                    <a:lstStyle/>
                    <a:p>
                      <a:r>
                        <a:rPr lang="en-US" sz="1000" dirty="0" smtClean="0"/>
                        <a:t>Short paragraph</a:t>
                      </a:r>
                      <a:endParaRPr lang="en-US" sz="1000" dirty="0"/>
                    </a:p>
                  </a:txBody>
                  <a:tcPr/>
                </a:tc>
                <a:tc>
                  <a:txBody>
                    <a:bodyPr/>
                    <a:lstStyle/>
                    <a:p>
                      <a:r>
                        <a:rPr lang="en-US" sz="1000" dirty="0" smtClean="0"/>
                        <a:t>½ to </a:t>
                      </a:r>
                      <a:r>
                        <a:rPr lang="en-US" sz="1000" baseline="0" dirty="0" smtClean="0"/>
                        <a:t> 1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000" b="1" dirty="0" smtClean="0"/>
                        <a:t>6. Management</a:t>
                      </a:r>
                      <a:r>
                        <a:rPr lang="en-US" sz="1000" b="1" baseline="0" dirty="0" smtClean="0"/>
                        <a:t> Team</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30965">
                <a:tc>
                  <a:txBody>
                    <a:bodyPr/>
                    <a:lstStyle/>
                    <a:p>
                      <a:r>
                        <a:rPr lang="en-US" sz="1000" b="1" dirty="0" smtClean="0"/>
                        <a:t>7. Risks and Assumptions</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a:t>
                      </a:r>
                      <a:r>
                        <a:rPr lang="en-US" sz="1000" baseline="0" dirty="0" smtClean="0"/>
                        <a:t>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0000"/>
                    </a:solidFill>
                  </a:tcPr>
                </a:tc>
                <a:tc>
                  <a:txBody>
                    <a:bodyPr/>
                    <a:lstStyle/>
                    <a:p>
                      <a:endParaRPr lang="en-US" sz="1400" dirty="0"/>
                    </a:p>
                  </a:txBody>
                  <a:tcPr/>
                </a:tc>
                <a:tc>
                  <a:txBody>
                    <a:bodyPr/>
                    <a:lstStyle/>
                    <a:p>
                      <a:r>
                        <a:rPr lang="en-US" sz="1000" dirty="0" smtClean="0"/>
                        <a:t>8. </a:t>
                      </a:r>
                      <a:r>
                        <a:rPr lang="en-US" sz="1000" dirty="0" err="1" smtClean="0"/>
                        <a:t>Concl</a:t>
                      </a:r>
                      <a:r>
                        <a:rPr lang="en-US" sz="1000" dirty="0" smtClean="0"/>
                        <a:t>/</a:t>
                      </a:r>
                      <a:r>
                        <a:rPr lang="en-US" sz="1000" baseline="0" dirty="0" smtClean="0"/>
                        <a:t> Rec’s</a:t>
                      </a:r>
                    </a:p>
                    <a:p>
                      <a:r>
                        <a:rPr lang="en-US" sz="1000" baseline="0" dirty="0" smtClean="0"/>
                        <a:t>8.1 Useful features </a:t>
                      </a:r>
                    </a:p>
                    <a:p>
                      <a:r>
                        <a:rPr lang="en-US" sz="1000" baseline="0" dirty="0" smtClean="0"/>
                        <a:t>8.2 Recommended action </a:t>
                      </a:r>
                      <a:endParaRPr lang="en-US" sz="1000" dirty="0"/>
                    </a:p>
                  </a:txBody>
                  <a:tcPr>
                    <a:solidFill>
                      <a:srgbClr val="FFFF00"/>
                    </a:solidFill>
                  </a:tcPr>
                </a:tc>
              </a:tr>
              <a:tr h="403339">
                <a:tc>
                  <a:txBody>
                    <a:bodyPr/>
                    <a:lstStyle/>
                    <a:p>
                      <a:r>
                        <a:rPr lang="en-US" sz="1000" b="1" dirty="0" smtClean="0"/>
                        <a:t>A. Sources</a:t>
                      </a:r>
                      <a:endParaRPr lang="en-US" sz="1000" b="1" dirty="0"/>
                    </a:p>
                  </a:txBody>
                  <a:tcPr>
                    <a:solidFill>
                      <a:srgbClr val="FFFF00"/>
                    </a:solidFill>
                  </a:tcPr>
                </a:tc>
                <a:tc>
                  <a:txBody>
                    <a:bodyPr/>
                    <a:lstStyle/>
                    <a:p>
                      <a:r>
                        <a:rPr lang="en-US" sz="1000" dirty="0" smtClean="0"/>
                        <a:t>Not Applicable</a:t>
                      </a:r>
                      <a:endParaRPr lang="en-US" sz="1000" dirty="0"/>
                    </a:p>
                  </a:txBody>
                  <a:tcPr/>
                </a:tc>
                <a:tc>
                  <a:txBody>
                    <a:bodyPr/>
                    <a:lstStyle/>
                    <a:p>
                      <a:r>
                        <a:rPr lang="en-US" sz="1000" dirty="0" smtClean="0"/>
                        <a:t>½ to 1 page</a:t>
                      </a:r>
                      <a:endParaRPr lang="en-US" sz="1000" dirty="0"/>
                    </a:p>
                  </a:txBody>
                  <a:tcPr>
                    <a:solidFill>
                      <a:srgbClr val="FFFF00"/>
                    </a:solidFill>
                  </a:tcPr>
                </a:tc>
                <a:tc>
                  <a:txBody>
                    <a:bodyPr/>
                    <a:lstStyle/>
                    <a:p>
                      <a:r>
                        <a:rPr lang="en-US" sz="1000" dirty="0" smtClean="0"/>
                        <a:t>½ to 1 page</a:t>
                      </a:r>
                      <a:endParaRPr lang="en-US" sz="1000" dirty="0"/>
                    </a:p>
                  </a:txBody>
                  <a:tcPr/>
                </a:tc>
                <a:tc>
                  <a:txBody>
                    <a:bodyPr/>
                    <a:lstStyle/>
                    <a:p>
                      <a:endParaRPr lang="en-US" sz="1000" dirty="0"/>
                    </a:p>
                  </a:txBody>
                  <a:tcPr>
                    <a:solidFill>
                      <a:srgbClr val="FFFF00"/>
                    </a:solidFill>
                  </a:tcPr>
                </a:tc>
              </a:tr>
            </a:tbl>
          </a:graphicData>
        </a:graphic>
      </p:graphicFrame>
    </p:spTree>
    <p:extLst>
      <p:ext uri="{BB962C8B-B14F-4D97-AF65-F5344CB8AC3E}">
        <p14:creationId xmlns:p14="http://schemas.microsoft.com/office/powerpoint/2010/main" val="3414271208"/>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7" y="248405"/>
            <a:ext cx="7886700" cy="886159"/>
          </a:xfrm>
        </p:spPr>
        <p:txBody>
          <a:bodyPr>
            <a:noAutofit/>
          </a:bodyPr>
          <a:lstStyle/>
          <a:p>
            <a:pPr algn="ctr"/>
            <a:r>
              <a:rPr lang="en-US" sz="3600" dirty="0" smtClean="0"/>
              <a:t>Framework for Research </a:t>
            </a:r>
            <a:br>
              <a:rPr lang="en-US" sz="3600" dirty="0" smtClean="0"/>
            </a:br>
            <a:r>
              <a:rPr lang="en-US" sz="3600" dirty="0" smtClean="0"/>
              <a:t>Option #2</a:t>
            </a:r>
            <a:endParaRPr lang="en-US" sz="3600" dirty="0"/>
          </a:p>
        </p:txBody>
      </p:sp>
      <p:sp>
        <p:nvSpPr>
          <p:cNvPr id="4" name="Trapezoid 3"/>
          <p:cNvSpPr/>
          <p:nvPr/>
        </p:nvSpPr>
        <p:spPr>
          <a:xfrm rot="10800000">
            <a:off x="2715208" y="1236515"/>
            <a:ext cx="3437940" cy="2369130"/>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rapezoid 4"/>
          <p:cNvSpPr/>
          <p:nvPr/>
        </p:nvSpPr>
        <p:spPr>
          <a:xfrm>
            <a:off x="2715202" y="4198017"/>
            <a:ext cx="3437946" cy="2376054"/>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3303037" y="3605646"/>
            <a:ext cx="2245714" cy="727364"/>
          </a:xfrm>
          <a:prstGeom prst="rect">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3490603" y="1369231"/>
            <a:ext cx="2067791" cy="369332"/>
          </a:xfrm>
          <a:prstGeom prst="rect">
            <a:avLst/>
          </a:prstGeom>
          <a:noFill/>
        </p:spPr>
        <p:txBody>
          <a:bodyPr wrap="square" rtlCol="0">
            <a:spAutoFit/>
          </a:bodyPr>
          <a:lstStyle/>
          <a:p>
            <a:pPr algn="ctr"/>
            <a:r>
              <a:rPr lang="en-US" dirty="0" smtClean="0">
                <a:solidFill>
                  <a:prstClr val="white"/>
                </a:solidFill>
              </a:rPr>
              <a:t>Area of Research</a:t>
            </a:r>
            <a:endParaRPr lang="en-US" dirty="0">
              <a:solidFill>
                <a:prstClr val="white"/>
              </a:solidFill>
            </a:endParaRPr>
          </a:p>
        </p:txBody>
      </p:sp>
      <p:sp>
        <p:nvSpPr>
          <p:cNvPr id="8" name="TextBox 7"/>
          <p:cNvSpPr txBox="1"/>
          <p:nvPr/>
        </p:nvSpPr>
        <p:spPr>
          <a:xfrm>
            <a:off x="2921542" y="1970990"/>
            <a:ext cx="3040719" cy="646331"/>
          </a:xfrm>
          <a:prstGeom prst="rect">
            <a:avLst/>
          </a:prstGeom>
          <a:noFill/>
        </p:spPr>
        <p:txBody>
          <a:bodyPr wrap="square" rtlCol="0">
            <a:spAutoFit/>
          </a:bodyPr>
          <a:lstStyle/>
          <a:p>
            <a:pPr algn="ctr"/>
            <a:r>
              <a:rPr lang="en-US" dirty="0" smtClean="0">
                <a:solidFill>
                  <a:prstClr val="white"/>
                </a:solidFill>
              </a:rPr>
              <a:t>Specific Topic </a:t>
            </a:r>
          </a:p>
          <a:p>
            <a:pPr algn="ctr"/>
            <a:r>
              <a:rPr lang="en-US" dirty="0" smtClean="0">
                <a:solidFill>
                  <a:prstClr val="white"/>
                </a:solidFill>
              </a:rPr>
              <a:t>(Describe Specific Research</a:t>
            </a:r>
            <a:endParaRPr lang="en-US" dirty="0">
              <a:solidFill>
                <a:prstClr val="white"/>
              </a:solidFill>
            </a:endParaRPr>
          </a:p>
        </p:txBody>
      </p:sp>
      <p:sp>
        <p:nvSpPr>
          <p:cNvPr id="9" name="TextBox 8"/>
          <p:cNvSpPr txBox="1"/>
          <p:nvPr/>
        </p:nvSpPr>
        <p:spPr>
          <a:xfrm>
            <a:off x="3462714" y="2837995"/>
            <a:ext cx="2067791" cy="369332"/>
          </a:xfrm>
          <a:prstGeom prst="rect">
            <a:avLst/>
          </a:prstGeom>
          <a:noFill/>
        </p:spPr>
        <p:txBody>
          <a:bodyPr wrap="square" rtlCol="0">
            <a:spAutoFit/>
          </a:bodyPr>
          <a:lstStyle/>
          <a:p>
            <a:pPr algn="ctr"/>
            <a:r>
              <a:rPr lang="en-US" dirty="0" smtClean="0">
                <a:solidFill>
                  <a:prstClr val="white"/>
                </a:solidFill>
              </a:rPr>
              <a:t>Criteria for Analysis</a:t>
            </a:r>
            <a:endParaRPr lang="en-US" dirty="0">
              <a:solidFill>
                <a:prstClr val="white"/>
              </a:solidFill>
            </a:endParaRPr>
          </a:p>
        </p:txBody>
      </p:sp>
      <p:sp>
        <p:nvSpPr>
          <p:cNvPr id="10" name="TextBox 9"/>
          <p:cNvSpPr txBox="1"/>
          <p:nvPr/>
        </p:nvSpPr>
        <p:spPr>
          <a:xfrm>
            <a:off x="3792048" y="3826226"/>
            <a:ext cx="1267691" cy="369332"/>
          </a:xfrm>
          <a:prstGeom prst="rect">
            <a:avLst/>
          </a:prstGeom>
          <a:solidFill>
            <a:schemeClr val="accent2"/>
          </a:solidFill>
        </p:spPr>
        <p:txBody>
          <a:bodyPr wrap="square" rtlCol="0">
            <a:spAutoFit/>
          </a:bodyPr>
          <a:lstStyle/>
          <a:p>
            <a:pPr algn="ctr"/>
            <a:r>
              <a:rPr lang="en-US" dirty="0" smtClean="0">
                <a:solidFill>
                  <a:prstClr val="white"/>
                </a:solidFill>
              </a:rPr>
              <a:t>ANALYSIS</a:t>
            </a:r>
            <a:endParaRPr lang="en-US" dirty="0">
              <a:solidFill>
                <a:prstClr val="white"/>
              </a:solidFill>
            </a:endParaRPr>
          </a:p>
        </p:txBody>
      </p:sp>
      <p:sp>
        <p:nvSpPr>
          <p:cNvPr id="11" name="TextBox 10"/>
          <p:cNvSpPr txBox="1"/>
          <p:nvPr/>
        </p:nvSpPr>
        <p:spPr>
          <a:xfrm>
            <a:off x="3408005" y="4596103"/>
            <a:ext cx="2067791" cy="646331"/>
          </a:xfrm>
          <a:prstGeom prst="rect">
            <a:avLst/>
          </a:prstGeom>
          <a:noFill/>
        </p:spPr>
        <p:txBody>
          <a:bodyPr wrap="square" rtlCol="0">
            <a:spAutoFit/>
          </a:bodyPr>
          <a:lstStyle/>
          <a:p>
            <a:pPr algn="ctr"/>
            <a:r>
              <a:rPr lang="en-US" dirty="0" smtClean="0">
                <a:solidFill>
                  <a:prstClr val="white"/>
                </a:solidFill>
              </a:rPr>
              <a:t>Results and Implications</a:t>
            </a:r>
            <a:endParaRPr lang="en-US" dirty="0">
              <a:solidFill>
                <a:prstClr val="white"/>
              </a:solidFill>
            </a:endParaRPr>
          </a:p>
        </p:txBody>
      </p:sp>
      <p:sp>
        <p:nvSpPr>
          <p:cNvPr id="12" name="TextBox 11"/>
          <p:cNvSpPr txBox="1"/>
          <p:nvPr/>
        </p:nvSpPr>
        <p:spPr>
          <a:xfrm>
            <a:off x="3303038" y="5850264"/>
            <a:ext cx="2255356" cy="646331"/>
          </a:xfrm>
          <a:prstGeom prst="rect">
            <a:avLst/>
          </a:prstGeom>
          <a:noFill/>
        </p:spPr>
        <p:txBody>
          <a:bodyPr wrap="square" rtlCol="0">
            <a:spAutoFit/>
          </a:bodyPr>
          <a:lstStyle/>
          <a:p>
            <a:pPr algn="ctr"/>
            <a:r>
              <a:rPr lang="en-US" dirty="0" smtClean="0">
                <a:solidFill>
                  <a:prstClr val="white"/>
                </a:solidFill>
              </a:rPr>
              <a:t>Conclusions  &amp;Recommendations</a:t>
            </a:r>
            <a:endParaRPr lang="en-US" dirty="0">
              <a:solidFill>
                <a:prstClr val="white"/>
              </a:solidFill>
            </a:endParaRPr>
          </a:p>
        </p:txBody>
      </p:sp>
      <p:sp>
        <p:nvSpPr>
          <p:cNvPr id="3" name="TextBox 2"/>
          <p:cNvSpPr txBox="1"/>
          <p:nvPr/>
        </p:nvSpPr>
        <p:spPr>
          <a:xfrm>
            <a:off x="251078" y="2953347"/>
            <a:ext cx="2670464" cy="1569660"/>
          </a:xfrm>
          <a:prstGeom prst="rect">
            <a:avLst/>
          </a:prstGeom>
          <a:noFill/>
          <a:ln>
            <a:solidFill>
              <a:schemeClr val="bg1"/>
            </a:solidFill>
          </a:ln>
        </p:spPr>
        <p:txBody>
          <a:bodyPr wrap="square" rtlCol="0">
            <a:spAutoFit/>
          </a:bodyPr>
          <a:lstStyle/>
          <a:p>
            <a:r>
              <a:rPr lang="en-US" sz="2400" dirty="0" smtClean="0">
                <a:solidFill>
                  <a:prstClr val="white"/>
                </a:solidFill>
              </a:rPr>
              <a:t>Research is a fluid.</a:t>
            </a:r>
          </a:p>
          <a:p>
            <a:r>
              <a:rPr lang="en-US" sz="2400" dirty="0" smtClean="0">
                <a:solidFill>
                  <a:prstClr val="white"/>
                </a:solidFill>
              </a:rPr>
              <a:t>It has the form of the container you choose.</a:t>
            </a:r>
            <a:endParaRPr lang="en-US" sz="2400" dirty="0">
              <a:solidFill>
                <a:prstClr val="white"/>
              </a:solidFill>
            </a:endParaRPr>
          </a:p>
        </p:txBody>
      </p:sp>
      <p:sp>
        <p:nvSpPr>
          <p:cNvPr id="13" name="Rectangle 12"/>
          <p:cNvSpPr/>
          <p:nvPr/>
        </p:nvSpPr>
        <p:spPr>
          <a:xfrm>
            <a:off x="6153155" y="1738563"/>
            <a:ext cx="2766910" cy="3693319"/>
          </a:xfrm>
          <a:prstGeom prst="rect">
            <a:avLst/>
          </a:prstGeom>
          <a:ln>
            <a:solidFill>
              <a:schemeClr val="bg1"/>
            </a:solidFill>
          </a:ln>
        </p:spPr>
        <p:txBody>
          <a:bodyPr wrap="square">
            <a:spAutoFit/>
          </a:bodyPr>
          <a:lstStyle/>
          <a:p>
            <a:r>
              <a:rPr lang="en-US" dirty="0" smtClean="0">
                <a:solidFill>
                  <a:prstClr val="white"/>
                </a:solidFill>
              </a:rPr>
              <a:t>The “container” is the Analysis Process you choose:</a:t>
            </a:r>
          </a:p>
          <a:p>
            <a:r>
              <a:rPr lang="en-US" dirty="0" smtClean="0">
                <a:solidFill>
                  <a:prstClr val="white"/>
                </a:solidFill>
              </a:rPr>
              <a:t>-Compare multiple technologies by measuring their performance in a consistent “test” process  (Comparative Analysis)</a:t>
            </a:r>
          </a:p>
          <a:p>
            <a:r>
              <a:rPr lang="en-US" dirty="0" smtClean="0">
                <a:solidFill>
                  <a:prstClr val="white"/>
                </a:solidFill>
              </a:rPr>
              <a:t>-Measure a single technology’s ability to perform a previously unachievable “test” (Feasibility Study)</a:t>
            </a:r>
            <a:endParaRPr lang="en-US" dirty="0">
              <a:solidFill>
                <a:prstClr val="white"/>
              </a:solidFill>
            </a:endParaRPr>
          </a:p>
        </p:txBody>
      </p:sp>
    </p:spTree>
    <p:extLst>
      <p:ext uri="{BB962C8B-B14F-4D97-AF65-F5344CB8AC3E}">
        <p14:creationId xmlns:p14="http://schemas.microsoft.com/office/powerpoint/2010/main" val="35432318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320" y="159340"/>
            <a:ext cx="7886700" cy="886159"/>
          </a:xfrm>
        </p:spPr>
        <p:txBody>
          <a:bodyPr/>
          <a:lstStyle/>
          <a:p>
            <a:r>
              <a:rPr lang="en-US" dirty="0" smtClean="0"/>
              <a:t>Research Challenges</a:t>
            </a:r>
            <a:endParaRPr lang="en-US" dirty="0"/>
          </a:p>
        </p:txBody>
      </p:sp>
      <p:sp>
        <p:nvSpPr>
          <p:cNvPr id="3" name="Content Placeholder 2"/>
          <p:cNvSpPr>
            <a:spLocks noGrp="1"/>
          </p:cNvSpPr>
          <p:nvPr>
            <p:ph idx="1"/>
          </p:nvPr>
        </p:nvSpPr>
        <p:spPr>
          <a:xfrm>
            <a:off x="581997" y="1176622"/>
            <a:ext cx="7886700" cy="4981582"/>
          </a:xfrm>
        </p:spPr>
        <p:txBody>
          <a:bodyPr>
            <a:normAutofit lnSpcReduction="10000"/>
          </a:bodyPr>
          <a:lstStyle/>
          <a:p>
            <a:pPr marL="342900" indent="-342900">
              <a:buFont typeface="Arial" panose="020B0604020202020204" pitchFamily="34" charset="0"/>
              <a:buChar char="•"/>
            </a:pPr>
            <a:r>
              <a:rPr lang="en-US" dirty="0" smtClean="0"/>
              <a:t>A research paper is more than simply a technical description to explain a complicated technology to others</a:t>
            </a:r>
          </a:p>
          <a:p>
            <a:pPr marL="800100" lvl="1" indent="-342900">
              <a:buFont typeface="Arial" panose="020B0604020202020204" pitchFamily="34" charset="0"/>
              <a:buChar char="•"/>
            </a:pPr>
            <a:r>
              <a:rPr lang="en-US" dirty="0" smtClean="0"/>
              <a:t>Requires a level of understanding of the underlying tech as well as its ability to </a:t>
            </a:r>
            <a:r>
              <a:rPr lang="en-US" dirty="0" smtClean="0">
                <a:solidFill>
                  <a:srgbClr val="FFFF00"/>
                </a:solidFill>
              </a:rPr>
              <a:t>establish value proposition of the technology</a:t>
            </a:r>
            <a:endParaRPr lang="en-US" dirty="0" smtClean="0">
              <a:solidFill>
                <a:srgbClr val="FFFF00"/>
              </a:solidFill>
            </a:endParaRPr>
          </a:p>
          <a:p>
            <a:pPr marL="342900" indent="-342900">
              <a:buFont typeface="Arial" panose="020B0604020202020204" pitchFamily="34" charset="0"/>
              <a:buChar char="•"/>
            </a:pPr>
            <a:r>
              <a:rPr lang="en-US" dirty="0" smtClean="0"/>
              <a:t>Research paper requires more custom work than a product paper</a:t>
            </a:r>
          </a:p>
          <a:p>
            <a:pPr marL="742950" lvl="1" indent="-285750">
              <a:buFont typeface="Arial" panose="020B0604020202020204" pitchFamily="34" charset="0"/>
              <a:buChar char="•"/>
            </a:pPr>
            <a:r>
              <a:rPr lang="en-US" dirty="0" smtClean="0"/>
              <a:t>Audience is </a:t>
            </a:r>
            <a:r>
              <a:rPr lang="en-US" dirty="0" smtClean="0">
                <a:solidFill>
                  <a:srgbClr val="FFFF00"/>
                </a:solidFill>
              </a:rPr>
              <a:t>experts in the field of the research topic</a:t>
            </a:r>
          </a:p>
          <a:p>
            <a:pPr marL="742950" lvl="1" indent="-285750">
              <a:buFont typeface="Arial" panose="020B0604020202020204" pitchFamily="34" charset="0"/>
              <a:buChar char="•"/>
            </a:pPr>
            <a:r>
              <a:rPr lang="en-US" dirty="0" smtClean="0"/>
              <a:t>Requires </a:t>
            </a:r>
            <a:r>
              <a:rPr lang="en-US" dirty="0" smtClean="0">
                <a:solidFill>
                  <a:srgbClr val="FFFF00"/>
                </a:solidFill>
              </a:rPr>
              <a:t>more background </a:t>
            </a:r>
            <a:r>
              <a:rPr lang="en-US" dirty="0" smtClean="0"/>
              <a:t>than product </a:t>
            </a:r>
            <a:r>
              <a:rPr lang="en-US" dirty="0" smtClean="0"/>
              <a:t>to broaden the audience</a:t>
            </a:r>
            <a:endParaRPr lang="en-US" dirty="0" smtClean="0"/>
          </a:p>
          <a:p>
            <a:pPr marL="742950" lvl="1" indent="-285750">
              <a:buFont typeface="Arial" panose="020B0604020202020204" pitchFamily="34" charset="0"/>
              <a:buChar char="•"/>
            </a:pPr>
            <a:r>
              <a:rPr lang="en-US" dirty="0" smtClean="0"/>
              <a:t>Measurement of success for </a:t>
            </a:r>
            <a:r>
              <a:rPr lang="en-US" dirty="0" smtClean="0">
                <a:solidFill>
                  <a:srgbClr val="FFFF00"/>
                </a:solidFill>
              </a:rPr>
              <a:t>product is market success </a:t>
            </a:r>
            <a:r>
              <a:rPr lang="en-US" dirty="0" smtClean="0"/>
              <a:t>while the </a:t>
            </a:r>
            <a:r>
              <a:rPr lang="en-US" dirty="0" smtClean="0">
                <a:solidFill>
                  <a:srgbClr val="FFFF00"/>
                </a:solidFill>
              </a:rPr>
              <a:t>author must define success for research upfront</a:t>
            </a:r>
          </a:p>
          <a:p>
            <a:pPr marL="285750" indent="-285750">
              <a:buFont typeface="Arial" panose="020B0604020202020204" pitchFamily="34" charset="0"/>
              <a:buChar char="•"/>
            </a:pPr>
            <a:r>
              <a:rPr lang="en-US" dirty="0" smtClean="0"/>
              <a:t>The Flow of a proposed research process is different for different topics</a:t>
            </a:r>
          </a:p>
          <a:p>
            <a:pPr marL="742950" lvl="1" indent="-285750">
              <a:buFont typeface="Arial" panose="020B0604020202020204" pitchFamily="34" charset="0"/>
              <a:buChar char="•"/>
            </a:pPr>
            <a:r>
              <a:rPr lang="en-US" dirty="0" smtClean="0">
                <a:solidFill>
                  <a:srgbClr val="FFFF00"/>
                </a:solidFill>
              </a:rPr>
              <a:t>AI applied to network security </a:t>
            </a:r>
            <a:r>
              <a:rPr lang="en-US" dirty="0" smtClean="0"/>
              <a:t>different from </a:t>
            </a:r>
            <a:r>
              <a:rPr lang="en-US" dirty="0" smtClean="0">
                <a:solidFill>
                  <a:srgbClr val="FFFF00"/>
                </a:solidFill>
              </a:rPr>
              <a:t>AI applied to machine inspection</a:t>
            </a:r>
            <a:r>
              <a:rPr lang="en-US" dirty="0" smtClean="0"/>
              <a:t> of parts</a:t>
            </a:r>
          </a:p>
          <a:p>
            <a:pPr marL="742950" lvl="1" indent="-285750">
              <a:buFont typeface="Arial" panose="020B0604020202020204" pitchFamily="34" charset="0"/>
              <a:buChar char="•"/>
            </a:pPr>
            <a:r>
              <a:rPr lang="en-US" dirty="0" smtClean="0"/>
              <a:t>Elements are </a:t>
            </a:r>
            <a:r>
              <a:rPr lang="en-US" dirty="0" smtClean="0"/>
              <a:t>similar to product proposal paper, </a:t>
            </a:r>
            <a:r>
              <a:rPr lang="en-US" dirty="0" smtClean="0"/>
              <a:t>but the </a:t>
            </a:r>
            <a:r>
              <a:rPr lang="en-US" dirty="0" smtClean="0">
                <a:solidFill>
                  <a:srgbClr val="FFFF00"/>
                </a:solidFill>
              </a:rPr>
              <a:t>author must construct an outline for research that matches the flow of the research itsel</a:t>
            </a:r>
            <a:r>
              <a:rPr lang="en-US" dirty="0" smtClean="0"/>
              <a:t>f rather than leverage existing product outline</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smtClean="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40372343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Discussions </a:t>
            </a:r>
            <a:br>
              <a:rPr lang="en-US" dirty="0" smtClean="0"/>
            </a:br>
            <a:endParaRPr lang="en-US" dirty="0"/>
          </a:p>
        </p:txBody>
      </p:sp>
      <p:sp>
        <p:nvSpPr>
          <p:cNvPr id="3" name="Content Placeholder 2"/>
          <p:cNvSpPr>
            <a:spLocks noGrp="1"/>
          </p:cNvSpPr>
          <p:nvPr>
            <p:ph idx="1"/>
          </p:nvPr>
        </p:nvSpPr>
        <p:spPr>
          <a:xfrm>
            <a:off x="555914" y="2063879"/>
            <a:ext cx="7886700" cy="2793963"/>
          </a:xfrm>
        </p:spPr>
        <p:txBody>
          <a:bodyPr/>
          <a:lstStyle/>
          <a:p>
            <a:r>
              <a:rPr lang="en-US" dirty="0" smtClean="0"/>
              <a:t>--Form up in groups of 3 or 4 with designated leader/spokesperson</a:t>
            </a:r>
          </a:p>
          <a:p>
            <a:endParaRPr lang="en-US" dirty="0"/>
          </a:p>
          <a:p>
            <a:r>
              <a:rPr lang="en-US" dirty="0" smtClean="0"/>
              <a:t>--Copyright Case from Academia</a:t>
            </a:r>
          </a:p>
          <a:p>
            <a:endParaRPr lang="en-US" dirty="0"/>
          </a:p>
          <a:p>
            <a:r>
              <a:rPr lang="en-US" dirty="0" smtClean="0"/>
              <a:t>--Contemporary Case in Litigation today</a:t>
            </a:r>
            <a:endParaRPr lang="en-US" dirty="0"/>
          </a:p>
        </p:txBody>
      </p:sp>
    </p:spTree>
    <p:extLst>
      <p:ext uri="{BB962C8B-B14F-4D97-AF65-F5344CB8AC3E}">
        <p14:creationId xmlns:p14="http://schemas.microsoft.com/office/powerpoint/2010/main" val="2419527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01387" y="414658"/>
            <a:ext cx="7886700" cy="886159"/>
          </a:xfrm>
        </p:spPr>
        <p:txBody>
          <a:bodyPr>
            <a:normAutofit fontScale="90000"/>
          </a:bodyPr>
          <a:lstStyle/>
          <a:p>
            <a:r>
              <a:rPr lang="en-US" dirty="0" smtClean="0"/>
              <a:t>Ethics Cases: Engineers and Intellectual Property </a:t>
            </a:r>
            <a:endParaRPr lang="en-US" dirty="0"/>
          </a:p>
        </p:txBody>
      </p:sp>
      <p:sp>
        <p:nvSpPr>
          <p:cNvPr id="7" name="Content Placeholder 6"/>
          <p:cNvSpPr>
            <a:spLocks noGrp="1"/>
          </p:cNvSpPr>
          <p:nvPr>
            <p:ph sz="quarter" idx="12"/>
          </p:nvPr>
        </p:nvSpPr>
        <p:spPr>
          <a:xfrm>
            <a:off x="628650" y="2666994"/>
            <a:ext cx="7886700" cy="2310252"/>
          </a:xfrm>
        </p:spPr>
        <p:txBody>
          <a:bodyPr>
            <a:normAutofit lnSpcReduction="10000"/>
          </a:bodyPr>
          <a:lstStyle/>
          <a:p>
            <a:pPr marL="342900" indent="-342900">
              <a:buFont typeface="Arial" panose="020B0604020202020204" pitchFamily="34" charset="0"/>
              <a:buChar char="•"/>
            </a:pPr>
            <a:r>
              <a:rPr lang="en-US" dirty="0" smtClean="0">
                <a:solidFill>
                  <a:srgbClr val="FFFF00"/>
                </a:solidFill>
              </a:rPr>
              <a:t>Objectivity, Honesty and Care </a:t>
            </a:r>
            <a:r>
              <a:rPr lang="en-US" dirty="0" smtClean="0"/>
              <a:t>are basic virtues by which “virtuosity” is analyzed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Overall virtue is weighted average of the basic variables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Application/judgment of the weighting factors is driven by </a:t>
            </a:r>
            <a:r>
              <a:rPr lang="en-US" dirty="0" err="1" smtClean="0">
                <a:solidFill>
                  <a:srgbClr val="FFFF00"/>
                </a:solidFill>
              </a:rPr>
              <a:t>phronesis</a:t>
            </a:r>
            <a:r>
              <a:rPr lang="en-US" dirty="0" smtClean="0">
                <a:solidFill>
                  <a:srgbClr val="FFFF00"/>
                </a:solidFill>
              </a:rPr>
              <a:t> (wisdom</a:t>
            </a:r>
            <a:r>
              <a:rPr lang="en-US" dirty="0" smtClean="0"/>
              <a:t>) of the investigator</a:t>
            </a:r>
            <a:endParaRPr lang="en-US" dirty="0"/>
          </a:p>
        </p:txBody>
      </p:sp>
      <p:sp>
        <p:nvSpPr>
          <p:cNvPr id="8" name="Text Placeholder 7"/>
          <p:cNvSpPr>
            <a:spLocks noGrp="1"/>
          </p:cNvSpPr>
          <p:nvPr>
            <p:ph type="body" sz="quarter" idx="13"/>
          </p:nvPr>
        </p:nvSpPr>
        <p:spPr>
          <a:xfrm>
            <a:off x="628650" y="1628960"/>
            <a:ext cx="7886700" cy="512763"/>
          </a:xfrm>
        </p:spPr>
        <p:txBody>
          <a:bodyPr/>
          <a:lstStyle/>
          <a:p>
            <a:r>
              <a:rPr lang="en-US" dirty="0" smtClean="0"/>
              <a:t>Virtue Ethics (from class 13, 14)</a:t>
            </a:r>
            <a:endParaRPr lang="en-US" dirty="0"/>
          </a:p>
        </p:txBody>
      </p:sp>
      <p:sp>
        <p:nvSpPr>
          <p:cNvPr id="9" name="Text Placeholder 8"/>
          <p:cNvSpPr>
            <a:spLocks noGrp="1"/>
          </p:cNvSpPr>
          <p:nvPr>
            <p:ph type="body" sz="quarter" idx="16"/>
          </p:nvPr>
        </p:nvSpPr>
        <p:spPr/>
        <p:txBody>
          <a:bodyPr/>
          <a:lstStyle/>
          <a:p>
            <a:endParaRPr lang="en-US"/>
          </a:p>
        </p:txBody>
      </p:sp>
      <p:sp>
        <p:nvSpPr>
          <p:cNvPr id="2" name="TextBox 1"/>
          <p:cNvSpPr txBox="1"/>
          <p:nvPr/>
        </p:nvSpPr>
        <p:spPr>
          <a:xfrm>
            <a:off x="820882" y="5154307"/>
            <a:ext cx="7128163" cy="923330"/>
          </a:xfrm>
          <a:prstGeom prst="rect">
            <a:avLst/>
          </a:prstGeom>
          <a:noFill/>
          <a:ln>
            <a:solidFill>
              <a:schemeClr val="bg1"/>
            </a:solidFill>
          </a:ln>
        </p:spPr>
        <p:txBody>
          <a:bodyPr wrap="square" rtlCol="0">
            <a:spAutoFit/>
          </a:bodyPr>
          <a:lstStyle/>
          <a:p>
            <a:pPr algn="ctr"/>
            <a:r>
              <a:rPr lang="en-US" dirty="0" smtClean="0">
                <a:solidFill>
                  <a:schemeClr val="bg1"/>
                </a:solidFill>
              </a:rPr>
              <a:t>YOU will be challenged to be virtuous by Intellectual Property in your engineering career.  Your life and others can be seriously impacted if you do not consider Virtue Ethics at these critical times </a:t>
            </a:r>
            <a:endParaRPr lang="en-US" dirty="0">
              <a:solidFill>
                <a:schemeClr val="bg1"/>
              </a:solidFill>
            </a:endParaRPr>
          </a:p>
        </p:txBody>
      </p:sp>
    </p:spTree>
    <p:extLst>
      <p:ext uri="{BB962C8B-B14F-4D97-AF65-F5344CB8AC3E}">
        <p14:creationId xmlns:p14="http://schemas.microsoft.com/office/powerpoint/2010/main" val="1184113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Box 5"/>
          <p:cNvSpPr txBox="1"/>
          <p:nvPr/>
        </p:nvSpPr>
        <p:spPr>
          <a:xfrm>
            <a:off x="696190" y="671253"/>
            <a:ext cx="4675910" cy="4247317"/>
          </a:xfrm>
          <a:prstGeom prst="rect">
            <a:avLst/>
          </a:prstGeom>
          <a:noFill/>
        </p:spPr>
        <p:txBody>
          <a:bodyPr wrap="square" rtlCol="0">
            <a:spAutoFit/>
          </a:bodyPr>
          <a:lstStyle/>
          <a:p>
            <a:r>
              <a:rPr lang="en-US" dirty="0" smtClean="0"/>
              <a:t>-Logistics and Items</a:t>
            </a:r>
          </a:p>
          <a:p>
            <a:endParaRPr lang="en-US" dirty="0" smtClean="0"/>
          </a:p>
          <a:p>
            <a:r>
              <a:rPr lang="en-US" dirty="0" smtClean="0"/>
              <a:t>-Midterm </a:t>
            </a:r>
            <a:r>
              <a:rPr lang="en-US" dirty="0" smtClean="0"/>
              <a:t>    </a:t>
            </a:r>
            <a:endParaRPr lang="en-US" dirty="0" smtClean="0"/>
          </a:p>
          <a:p>
            <a:r>
              <a:rPr lang="en-US" dirty="0"/>
              <a:t> </a:t>
            </a:r>
            <a:r>
              <a:rPr lang="en-US" dirty="0" smtClean="0"/>
              <a:t>    +Printout of Abstract, Exec Summary, and Conclusions (due next Class-Tue, Oct 15)</a:t>
            </a:r>
          </a:p>
          <a:p>
            <a:r>
              <a:rPr lang="en-US" dirty="0"/>
              <a:t> </a:t>
            </a:r>
            <a:r>
              <a:rPr lang="en-US" dirty="0" smtClean="0"/>
              <a:t>    </a:t>
            </a:r>
            <a:endParaRPr lang="en-US" dirty="0"/>
          </a:p>
          <a:p>
            <a:r>
              <a:rPr lang="en-US" dirty="0" smtClean="0"/>
              <a:t>-(Time Permitting ) </a:t>
            </a:r>
          </a:p>
          <a:p>
            <a:r>
              <a:rPr lang="en-US" dirty="0"/>
              <a:t> </a:t>
            </a:r>
            <a:r>
              <a:rPr lang="en-US" dirty="0" smtClean="0"/>
              <a:t> +Intellectual Property Virtue Ethics Case</a:t>
            </a:r>
          </a:p>
          <a:p>
            <a:r>
              <a:rPr lang="en-US" dirty="0"/>
              <a:t> </a:t>
            </a:r>
            <a:r>
              <a:rPr lang="en-US" dirty="0" smtClean="0"/>
              <a:t>    </a:t>
            </a:r>
          </a:p>
          <a:p>
            <a:pPr lvl="1"/>
            <a:endParaRPr lang="en-US" dirty="0" smtClean="0"/>
          </a:p>
          <a:p>
            <a:pPr marL="742950" lvl="1" indent="-285750">
              <a:buFontTx/>
              <a:buChar char="-"/>
            </a:pPr>
            <a:endParaRPr lang="en-US" dirty="0"/>
          </a:p>
          <a:p>
            <a:pPr marL="285750" indent="-285750">
              <a:buFontTx/>
              <a:buChar char="-"/>
            </a:pP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264726203"/>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6688"/>
            <a:ext cx="8229600" cy="1143000"/>
          </a:xfrm>
        </p:spPr>
        <p:txBody>
          <a:bodyPr/>
          <a:lstStyle/>
          <a:p>
            <a:r>
              <a:rPr lang="en-US" dirty="0" smtClean="0"/>
              <a:t>Copyright Issue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2" y="1219200"/>
            <a:ext cx="7305675" cy="538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59222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77" y="456222"/>
            <a:ext cx="7886700" cy="886159"/>
          </a:xfrm>
        </p:spPr>
        <p:txBody>
          <a:bodyPr/>
          <a:lstStyle/>
          <a:p>
            <a:r>
              <a:rPr lang="en-US" dirty="0" smtClean="0"/>
              <a:t>Discussion Questions</a:t>
            </a:r>
            <a:endParaRPr lang="en-US" dirty="0"/>
          </a:p>
        </p:txBody>
      </p:sp>
      <p:sp>
        <p:nvSpPr>
          <p:cNvPr id="3" name="Content Placeholder 2"/>
          <p:cNvSpPr>
            <a:spLocks noGrp="1"/>
          </p:cNvSpPr>
          <p:nvPr>
            <p:ph idx="1"/>
          </p:nvPr>
        </p:nvSpPr>
        <p:spPr>
          <a:xfrm>
            <a:off x="618260" y="1357297"/>
            <a:ext cx="7886700" cy="2793963"/>
          </a:xfrm>
        </p:spPr>
        <p:txBody>
          <a:bodyPr>
            <a:normAutofit fontScale="92500" lnSpcReduction="20000"/>
          </a:bodyPr>
          <a:lstStyle/>
          <a:p>
            <a:r>
              <a:rPr lang="en-US" dirty="0" smtClean="0"/>
              <a:t>How would you characterize the behavior of Ralph, his manager, the company?</a:t>
            </a:r>
          </a:p>
          <a:p>
            <a:r>
              <a:rPr lang="en-US" dirty="0"/>
              <a:t>	</a:t>
            </a:r>
            <a:r>
              <a:rPr lang="en-US" dirty="0" smtClean="0"/>
              <a:t>+How Virtuous was Ralph?  Based on what criteria?</a:t>
            </a:r>
          </a:p>
          <a:p>
            <a:r>
              <a:rPr lang="en-US" dirty="0"/>
              <a:t>	</a:t>
            </a:r>
            <a:r>
              <a:rPr lang="en-US" dirty="0" smtClean="0"/>
              <a:t>+What level of </a:t>
            </a:r>
            <a:r>
              <a:rPr lang="en-US" dirty="0" err="1" smtClean="0"/>
              <a:t>Phronesis</a:t>
            </a:r>
            <a:r>
              <a:rPr lang="en-US" dirty="0" smtClean="0"/>
              <a:t> did he show?</a:t>
            </a:r>
          </a:p>
          <a:p>
            <a:r>
              <a:rPr lang="en-US" dirty="0" smtClean="0"/>
              <a:t>What are possible outcomes from this work in terms of the software?</a:t>
            </a:r>
          </a:p>
          <a:p>
            <a:r>
              <a:rPr lang="en-US" dirty="0"/>
              <a:t>	</a:t>
            </a:r>
            <a:endParaRPr lang="en-US" dirty="0" smtClean="0"/>
          </a:p>
          <a:p>
            <a:r>
              <a:rPr lang="en-US" dirty="0" smtClean="0"/>
              <a:t>How do you rate each potential outcome case in terms of ethics, costs, time to market, and value of the end software? </a:t>
            </a:r>
          </a:p>
          <a:p>
            <a:r>
              <a:rPr lang="en-US" dirty="0" smtClean="0"/>
              <a:t>What approach is ethical and most commercially efficient?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82489229"/>
              </p:ext>
            </p:extLst>
          </p:nvPr>
        </p:nvGraphicFramePr>
        <p:xfrm>
          <a:off x="498762" y="4150589"/>
          <a:ext cx="7762008" cy="2214880"/>
        </p:xfrm>
        <a:graphic>
          <a:graphicData uri="http://schemas.openxmlformats.org/drawingml/2006/table">
            <a:tbl>
              <a:tblPr firstRow="1" bandRow="1">
                <a:tableStyleId>{5C22544A-7EE6-4342-B048-85BDC9FD1C3A}</a:tableStyleId>
              </a:tblPr>
              <a:tblGrid>
                <a:gridCol w="1293668"/>
                <a:gridCol w="1293668"/>
                <a:gridCol w="1293668"/>
                <a:gridCol w="1293668"/>
                <a:gridCol w="1293668"/>
                <a:gridCol w="1293668"/>
              </a:tblGrid>
              <a:tr h="370840">
                <a:tc>
                  <a:txBody>
                    <a:bodyPr/>
                    <a:lstStyle/>
                    <a:p>
                      <a:r>
                        <a:rPr lang="en-US" sz="1400" dirty="0" smtClean="0"/>
                        <a:t>Final Software Composition</a:t>
                      </a:r>
                      <a:endParaRPr lang="en-US" sz="1400" dirty="0"/>
                    </a:p>
                  </a:txBody>
                  <a:tcPr/>
                </a:tc>
                <a:tc>
                  <a:txBody>
                    <a:bodyPr/>
                    <a:lstStyle/>
                    <a:p>
                      <a:r>
                        <a:rPr lang="en-US" sz="1400" dirty="0" smtClean="0"/>
                        <a:t>Ethics</a:t>
                      </a:r>
                      <a:r>
                        <a:rPr lang="en-US" sz="1400" baseline="0" dirty="0" smtClean="0"/>
                        <a:t> of path chosen (H,L)</a:t>
                      </a:r>
                      <a:endParaRPr lang="en-US" sz="1400" dirty="0"/>
                    </a:p>
                  </a:txBody>
                  <a:tcPr/>
                </a:tc>
                <a:tc>
                  <a:txBody>
                    <a:bodyPr/>
                    <a:lstStyle/>
                    <a:p>
                      <a:r>
                        <a:rPr lang="en-US" sz="1400" dirty="0" smtClean="0"/>
                        <a:t>Total</a:t>
                      </a:r>
                      <a:r>
                        <a:rPr lang="en-US" sz="1400" baseline="0" dirty="0" smtClean="0"/>
                        <a:t> costs added to Final Product (H, L)</a:t>
                      </a:r>
                      <a:endParaRPr lang="en-US" sz="1400" dirty="0"/>
                    </a:p>
                  </a:txBody>
                  <a:tcPr/>
                </a:tc>
                <a:tc>
                  <a:txBody>
                    <a:bodyPr/>
                    <a:lstStyle/>
                    <a:p>
                      <a:r>
                        <a:rPr lang="en-US" sz="1400" dirty="0" smtClean="0"/>
                        <a:t>Product</a:t>
                      </a:r>
                      <a:r>
                        <a:rPr lang="en-US" sz="1400" baseline="0" dirty="0" smtClean="0"/>
                        <a:t> Time to market (Delay time)</a:t>
                      </a:r>
                      <a:endParaRPr lang="en-US" sz="1400" dirty="0"/>
                    </a:p>
                  </a:txBody>
                  <a:tcPr/>
                </a:tc>
                <a:tc>
                  <a:txBody>
                    <a:bodyPr/>
                    <a:lstStyle/>
                    <a:p>
                      <a:r>
                        <a:rPr lang="en-US" sz="1400" dirty="0" smtClean="0"/>
                        <a:t>Value of End Software</a:t>
                      </a:r>
                      <a:r>
                        <a:rPr lang="en-US" sz="1400" baseline="0" dirty="0" smtClean="0"/>
                        <a:t> (1, 2, 3)</a:t>
                      </a:r>
                      <a:endParaRPr lang="en-US" sz="1400" dirty="0"/>
                    </a:p>
                  </a:txBody>
                  <a:tcPr/>
                </a:tc>
                <a:tc>
                  <a:txBody>
                    <a:bodyPr/>
                    <a:lstStyle/>
                    <a:p>
                      <a:r>
                        <a:rPr lang="en-US" sz="1400" dirty="0" smtClean="0"/>
                        <a:t>Other Impacts/</a:t>
                      </a:r>
                    </a:p>
                    <a:p>
                      <a:r>
                        <a:rPr lang="en-US" sz="1400" dirty="0" smtClean="0"/>
                        <a:t>costs</a:t>
                      </a:r>
                      <a:endParaRPr lang="en-US" sz="1400" dirty="0"/>
                    </a:p>
                  </a:txBody>
                  <a:tcPr/>
                </a:tc>
              </a:tr>
              <a:tr h="37084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2779427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3" y="284886"/>
            <a:ext cx="3272530" cy="2873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908" y="274495"/>
            <a:ext cx="5547723" cy="3714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908" y="4020513"/>
            <a:ext cx="5547723" cy="2723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11130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0"/>
            <a:ext cx="7886700" cy="886159"/>
          </a:xfrm>
        </p:spPr>
        <p:txBody>
          <a:bodyPr>
            <a:normAutofit fontScale="90000"/>
          </a:bodyPr>
          <a:lstStyle/>
          <a:p>
            <a:r>
              <a:rPr lang="en-US" sz="3600" dirty="0" smtClean="0"/>
              <a:t>Uber –Otto Case </a:t>
            </a:r>
            <a:r>
              <a:rPr lang="en-US" sz="3600" dirty="0"/>
              <a:t/>
            </a:r>
            <a:br>
              <a:rPr lang="en-US" sz="3600" dirty="0"/>
            </a:br>
            <a:r>
              <a:rPr lang="en-US" sz="1300" dirty="0">
                <a:hlinkClick r:id="rId2"/>
              </a:rPr>
              <a:t>https://</a:t>
            </a:r>
            <a:r>
              <a:rPr lang="en-US" sz="1300" dirty="0" smtClean="0">
                <a:hlinkClick r:id="rId2"/>
              </a:rPr>
              <a:t>finance.yahoo.com/news/court-filing-shows-former-waymo-161100457.html</a:t>
            </a:r>
            <a:r>
              <a:rPr lang="en-US" sz="1300" dirty="0" smtClean="0"/>
              <a:t/>
            </a:r>
            <a:br>
              <a:rPr lang="en-US" sz="1300" dirty="0" smtClean="0"/>
            </a:br>
            <a:endParaRPr lang="en-US" sz="1300" dirty="0"/>
          </a:p>
        </p:txBody>
      </p:sp>
      <p:sp>
        <p:nvSpPr>
          <p:cNvPr id="3" name="Content Placeholder 2"/>
          <p:cNvSpPr>
            <a:spLocks noGrp="1"/>
          </p:cNvSpPr>
          <p:nvPr>
            <p:ph idx="1"/>
          </p:nvPr>
        </p:nvSpPr>
        <p:spPr>
          <a:xfrm>
            <a:off x="370609" y="853066"/>
            <a:ext cx="8229600" cy="4525963"/>
          </a:xfrm>
        </p:spPr>
        <p:txBody>
          <a:bodyPr>
            <a:normAutofit/>
          </a:bodyPr>
          <a:lstStyle/>
          <a:p>
            <a:r>
              <a:rPr lang="en-US" sz="1600" dirty="0" smtClean="0"/>
              <a:t>In 2016, Uber was considering buying a self-driving truck business called Otto </a:t>
            </a:r>
          </a:p>
          <a:p>
            <a:pPr lvl="1"/>
            <a:r>
              <a:rPr lang="en-US" sz="1600" dirty="0" smtClean="0"/>
              <a:t>Otto founders were </a:t>
            </a:r>
            <a:r>
              <a:rPr lang="en-US" sz="1600" dirty="0"/>
              <a:t>Anthony </a:t>
            </a:r>
            <a:r>
              <a:rPr lang="en-US" sz="1600" dirty="0" err="1"/>
              <a:t>Levandowski</a:t>
            </a:r>
            <a:r>
              <a:rPr lang="en-US" sz="1600" dirty="0"/>
              <a:t>, </a:t>
            </a:r>
            <a:r>
              <a:rPr lang="en-US" sz="1600" dirty="0" err="1"/>
              <a:t>Lior</a:t>
            </a:r>
            <a:r>
              <a:rPr lang="en-US" sz="1600" dirty="0"/>
              <a:t> Ron and Don </a:t>
            </a:r>
            <a:r>
              <a:rPr lang="en-US" sz="1600" dirty="0" smtClean="0"/>
              <a:t>Burnette, formerly </a:t>
            </a:r>
            <a:r>
              <a:rPr lang="en-US" sz="1600" dirty="0" err="1" smtClean="0"/>
              <a:t>Waymo</a:t>
            </a:r>
            <a:r>
              <a:rPr lang="en-US" sz="1600" dirty="0" smtClean="0"/>
              <a:t>/Google employees</a:t>
            </a:r>
          </a:p>
          <a:p>
            <a:pPr lvl="1"/>
            <a:r>
              <a:rPr lang="en-US" sz="1600" dirty="0" smtClean="0"/>
              <a:t>Uber commissioned a due diligence report related to Otto before buying </a:t>
            </a:r>
          </a:p>
          <a:p>
            <a:r>
              <a:rPr lang="en-US" sz="1600" dirty="0" smtClean="0"/>
              <a:t>In August 2016, Uber closed the deal and bought Otto</a:t>
            </a:r>
          </a:p>
          <a:p>
            <a:r>
              <a:rPr lang="en-US" sz="1600" dirty="0" err="1" smtClean="0"/>
              <a:t>Waymo</a:t>
            </a:r>
            <a:r>
              <a:rPr lang="en-US" sz="1600" dirty="0" smtClean="0"/>
              <a:t> separately sued Uber for IP infringement related to LiDAR and requested access to the due diligence report </a:t>
            </a:r>
          </a:p>
          <a:p>
            <a:pPr lvl="1"/>
            <a:r>
              <a:rPr lang="en-US" sz="1600" dirty="0" err="1" smtClean="0"/>
              <a:t>Levandowski</a:t>
            </a:r>
            <a:r>
              <a:rPr lang="en-US" sz="1600" dirty="0" smtClean="0"/>
              <a:t> had 50,000 work emails from his Google employment as well as Google car photos, technical diagrams and a LiDAR patent application</a:t>
            </a:r>
          </a:p>
          <a:p>
            <a:pPr lvl="1"/>
            <a:r>
              <a:rPr lang="en-US" sz="1600" dirty="0" err="1" smtClean="0"/>
              <a:t>Levandowski</a:t>
            </a:r>
            <a:r>
              <a:rPr lang="en-US" sz="1600" dirty="0" smtClean="0"/>
              <a:t> also discovered 5 disks in his possession that had Google proprietary info during his relationship with Uber and notified the Uber CEO that “he (</a:t>
            </a:r>
            <a:r>
              <a:rPr lang="en-US" sz="1600" dirty="0" err="1" smtClean="0"/>
              <a:t>Levandowski</a:t>
            </a:r>
            <a:r>
              <a:rPr lang="en-US" sz="1600" dirty="0" smtClean="0"/>
              <a:t>) wanted them destroyed”</a:t>
            </a:r>
          </a:p>
          <a:p>
            <a:pPr lvl="1"/>
            <a:r>
              <a:rPr lang="en-US" sz="1600" dirty="0" err="1" smtClean="0"/>
              <a:t>Lior</a:t>
            </a:r>
            <a:r>
              <a:rPr lang="en-US" sz="1600" dirty="0" smtClean="0"/>
              <a:t> Ron had Google images on his phone and computer that he destroyed during the investigation</a:t>
            </a:r>
          </a:p>
          <a:p>
            <a:r>
              <a:rPr lang="en-US" sz="1600" dirty="0" smtClean="0"/>
              <a:t>In order to win their case against Uber, </a:t>
            </a:r>
            <a:r>
              <a:rPr lang="en-US" sz="1600" dirty="0" err="1" smtClean="0"/>
              <a:t>Waymo</a:t>
            </a:r>
            <a:r>
              <a:rPr lang="en-US" sz="1600" dirty="0" smtClean="0"/>
              <a:t>/Google must prove that the inputs from the Otto founders were used to develop the Uber LiDAR product(s) </a:t>
            </a:r>
          </a:p>
          <a:p>
            <a:pPr lvl="1"/>
            <a:endParaRPr lang="en-US" sz="1400" dirty="0" smtClean="0"/>
          </a:p>
          <a:p>
            <a:pPr marL="457200" lvl="1" indent="0">
              <a:buNone/>
            </a:pPr>
            <a:endParaRPr lang="en-US" dirty="0"/>
          </a:p>
        </p:txBody>
      </p:sp>
      <p:sp>
        <p:nvSpPr>
          <p:cNvPr id="6" name="TextBox 5"/>
          <p:cNvSpPr txBox="1"/>
          <p:nvPr/>
        </p:nvSpPr>
        <p:spPr>
          <a:xfrm>
            <a:off x="41564" y="5337467"/>
            <a:ext cx="9029700" cy="1477328"/>
          </a:xfrm>
          <a:prstGeom prst="rect">
            <a:avLst/>
          </a:prstGeom>
          <a:noFill/>
          <a:ln>
            <a:solidFill>
              <a:schemeClr val="bg1"/>
            </a:solidFill>
          </a:ln>
        </p:spPr>
        <p:txBody>
          <a:bodyPr wrap="square" rtlCol="0">
            <a:spAutoFit/>
          </a:bodyPr>
          <a:lstStyle/>
          <a:p>
            <a:r>
              <a:rPr lang="en-US" dirty="0" smtClean="0">
                <a:solidFill>
                  <a:schemeClr val="bg1"/>
                </a:solidFill>
              </a:rPr>
              <a:t>Given that the Uber Due Diligence report was received BEFORE Uber bought Otto, </a:t>
            </a:r>
            <a:r>
              <a:rPr lang="en-US" dirty="0" smtClean="0">
                <a:solidFill>
                  <a:srgbClr val="FFFF00"/>
                </a:solidFill>
              </a:rPr>
              <a:t>did Uber management display Virtue Ethics  in completing the acquisition?  Support your answer. </a:t>
            </a:r>
            <a:r>
              <a:rPr lang="en-US" dirty="0" smtClean="0">
                <a:solidFill>
                  <a:schemeClr val="bg1"/>
                </a:solidFill>
              </a:rPr>
              <a:t>If not, what should Uber have done before going forward to acquire Otto?  (1/2 page concise statements)</a:t>
            </a:r>
          </a:p>
          <a:p>
            <a:r>
              <a:rPr lang="en-US" dirty="0" smtClean="0">
                <a:solidFill>
                  <a:srgbClr val="FFFF00"/>
                </a:solidFill>
              </a:rPr>
              <a:t>(note: Do NOT provide ethical analysis of </a:t>
            </a:r>
            <a:r>
              <a:rPr lang="en-US" dirty="0" err="1" smtClean="0">
                <a:solidFill>
                  <a:srgbClr val="FFFF00"/>
                </a:solidFill>
              </a:rPr>
              <a:t>Levandowski</a:t>
            </a:r>
            <a:r>
              <a:rPr lang="en-US" dirty="0" smtClean="0">
                <a:solidFill>
                  <a:srgbClr val="FFFF00"/>
                </a:solidFill>
              </a:rPr>
              <a:t>, Ron and Burnette)</a:t>
            </a:r>
            <a:endParaRPr lang="en-US" dirty="0">
              <a:solidFill>
                <a:srgbClr val="FFFF00"/>
              </a:solidFill>
            </a:endParaRPr>
          </a:p>
        </p:txBody>
      </p:sp>
    </p:spTree>
    <p:extLst>
      <p:ext uri="{BB962C8B-B14F-4D97-AF65-F5344CB8AC3E}">
        <p14:creationId xmlns:p14="http://schemas.microsoft.com/office/powerpoint/2010/main" val="36706404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60185" cy="387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31685" y="647511"/>
            <a:ext cx="5512315" cy="646331"/>
          </a:xfrm>
          <a:prstGeom prst="rect">
            <a:avLst/>
          </a:prstGeom>
          <a:noFill/>
          <a:ln>
            <a:solidFill>
              <a:srgbClr val="FFFF00"/>
            </a:solidFill>
          </a:ln>
        </p:spPr>
        <p:txBody>
          <a:bodyPr wrap="square" rtlCol="0">
            <a:spAutoFit/>
          </a:bodyPr>
          <a:lstStyle/>
          <a:p>
            <a:r>
              <a:rPr lang="en-US" sz="3600" dirty="0" smtClean="0">
                <a:solidFill>
                  <a:srgbClr val="FFFF00"/>
                </a:solidFill>
              </a:rPr>
              <a:t>Feb 18, 2018: Settlement!</a:t>
            </a:r>
            <a:endParaRPr lang="en-US" sz="3600" dirty="0">
              <a:solidFill>
                <a:srgbClr val="FFFF00"/>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685" y="2358736"/>
            <a:ext cx="5512316" cy="4503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847605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5386"/>
            <a:ext cx="7886700" cy="886159"/>
          </a:xfrm>
        </p:spPr>
        <p:txBody>
          <a:bodyPr>
            <a:normAutofit fontScale="90000"/>
          </a:bodyPr>
          <a:lstStyle/>
          <a:p>
            <a:r>
              <a:rPr lang="en-US" dirty="0" smtClean="0"/>
              <a:t>Issues and Reminders</a:t>
            </a:r>
            <a:br>
              <a:rPr lang="en-US" dirty="0" smtClean="0"/>
            </a:br>
            <a:r>
              <a:rPr lang="en-US" sz="1200" dirty="0" smtClean="0"/>
              <a:t>(Just a courtesy, not a requirement for lecturer to remind you)</a:t>
            </a:r>
            <a:endParaRPr lang="en-US" sz="1200" dirty="0"/>
          </a:p>
        </p:txBody>
      </p:sp>
      <p:sp>
        <p:nvSpPr>
          <p:cNvPr id="3" name="Content Placeholder 2"/>
          <p:cNvSpPr>
            <a:spLocks noGrp="1"/>
          </p:cNvSpPr>
          <p:nvPr>
            <p:ph idx="1"/>
          </p:nvPr>
        </p:nvSpPr>
        <p:spPr>
          <a:xfrm>
            <a:off x="628650" y="1366982"/>
            <a:ext cx="7886700" cy="2567709"/>
          </a:xfrm>
        </p:spPr>
        <p:txBody>
          <a:bodyPr/>
          <a:lstStyle/>
          <a:p>
            <a:endParaRPr lang="en-US" dirty="0" smtClean="0"/>
          </a:p>
          <a:p>
            <a:endParaRPr lang="en-US" dirty="0"/>
          </a:p>
          <a:p>
            <a:pPr marL="342900" indent="-342900">
              <a:buFont typeface="Arial" panose="020B0604020202020204" pitchFamily="34" charset="0"/>
              <a:buChar char="•"/>
            </a:pPr>
            <a:r>
              <a:rPr lang="en-US" dirty="0" smtClean="0"/>
              <a:t>Due date for Midterm Draft moved back to Oct 13@ 11:59pm from Oct 10  (Happy Midterms)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Extra Credit Opportunities remaining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860" y="3757556"/>
            <a:ext cx="6844802" cy="1331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860" y="5398157"/>
            <a:ext cx="6844802" cy="1336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86437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353622"/>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chemeClr val="bg1"/>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solidFill>
                            <a:schemeClr val="tx1"/>
                          </a:solidFill>
                        </a:rPr>
                        <a:t>9.26.19</a:t>
                      </a:r>
                      <a:endParaRPr lang="en-US" sz="1800" dirty="0">
                        <a:solidFill>
                          <a:schemeClr val="tx1"/>
                        </a:solidFill>
                      </a:endParaRPr>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rgbClr val="CC66FF"/>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10.13.19  **</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11.7.19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10.22.19</a:t>
                      </a:r>
                      <a:endParaRPr lang="en-US" sz="1800" dirty="0"/>
                    </a:p>
                  </a:txBody>
                  <a:tcPr>
                    <a:solidFill>
                      <a:srgbClr val="FFFF00"/>
                    </a:solidFill>
                  </a:tcPr>
                </a:tc>
                <a:tc>
                  <a:txBody>
                    <a:bodyPr/>
                    <a:lstStyle/>
                    <a:p>
                      <a:r>
                        <a:rPr lang="en-US" dirty="0" smtClean="0"/>
                        <a:t>11.14.19</a:t>
                      </a:r>
                      <a:endParaRPr lang="en-US" dirty="0"/>
                    </a:p>
                  </a:txBody>
                  <a:tcPr>
                    <a:solidFill>
                      <a:srgbClr val="CC66FF"/>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12163596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First 5 page Proposal</a:t>
            </a:r>
            <a:br>
              <a:rPr lang="en-US" sz="3600" dirty="0" smtClean="0"/>
            </a:br>
            <a:r>
              <a:rPr lang="en-US" sz="3600" dirty="0" smtClean="0"/>
              <a:t>A Concise version  of </a:t>
            </a:r>
            <a:r>
              <a:rPr lang="en-US" sz="3600" dirty="0"/>
              <a:t>a</a:t>
            </a:r>
            <a:r>
              <a:rPr lang="en-US" sz="3600" dirty="0" smtClean="0"/>
              <a:t> Business Plan     </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472178807"/>
              </p:ext>
            </p:extLst>
          </p:nvPr>
        </p:nvGraphicFramePr>
        <p:xfrm>
          <a:off x="748146" y="1383355"/>
          <a:ext cx="7387935" cy="5105313"/>
        </p:xfrm>
        <a:graphic>
          <a:graphicData uri="http://schemas.openxmlformats.org/drawingml/2006/table">
            <a:tbl>
              <a:tblPr firstRow="1" bandRow="1">
                <a:tableStyleId>{5C22544A-7EE6-4342-B048-85BDC9FD1C3A}</a:tableStyleId>
              </a:tblPr>
              <a:tblGrid>
                <a:gridCol w="1579418"/>
                <a:gridCol w="1375756"/>
                <a:gridCol w="1484500"/>
                <a:gridCol w="1470674"/>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solidFill>
                      <a:srgbClr val="FF0000"/>
                    </a:solidFill>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400" b="1" dirty="0" smtClean="0"/>
                        <a:t>1.</a:t>
                      </a:r>
                      <a:r>
                        <a:rPr lang="en-US" sz="1400" b="1" baseline="0" dirty="0" smtClean="0"/>
                        <a:t> </a:t>
                      </a:r>
                      <a:r>
                        <a:rPr lang="en-US" sz="1400" b="1" dirty="0" smtClean="0"/>
                        <a:t>Abstract</a:t>
                      </a:r>
                      <a:endParaRPr lang="en-US" sz="1400" b="1" dirty="0"/>
                    </a:p>
                  </a:txBody>
                  <a:tcPr>
                    <a:solidFill>
                      <a:srgbClr val="FFC000"/>
                    </a:solidFill>
                  </a:tcPr>
                </a:tc>
                <a:tc>
                  <a:txBody>
                    <a:bodyPr/>
                    <a:lstStyle/>
                    <a:p>
                      <a:r>
                        <a:rPr lang="en-US" sz="1400" dirty="0" smtClean="0"/>
                        <a:t>Paragraph</a:t>
                      </a:r>
                      <a:endParaRPr lang="en-US" sz="1400" dirty="0"/>
                    </a:p>
                  </a:txBody>
                  <a:tcPr/>
                </a:tc>
                <a:tc>
                  <a:txBody>
                    <a:bodyPr/>
                    <a:lstStyle/>
                    <a:p>
                      <a:r>
                        <a:rPr lang="en-US" sz="1400" dirty="0" smtClean="0"/>
                        <a:t>½ page max</a:t>
                      </a:r>
                      <a:endParaRPr lang="en-US" sz="1400" dirty="0"/>
                    </a:p>
                  </a:txBody>
                  <a:tcPr>
                    <a:solidFill>
                      <a:srgbClr val="FF0000"/>
                    </a:solidFill>
                  </a:tcPr>
                </a:tc>
                <a:tc>
                  <a:txBody>
                    <a:bodyPr/>
                    <a:lstStyle/>
                    <a:p>
                      <a:r>
                        <a:rPr lang="en-US" sz="1400" dirty="0" smtClean="0"/>
                        <a:t>½ page max</a:t>
                      </a:r>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2. Executive</a:t>
                      </a:r>
                      <a:r>
                        <a:rPr lang="en-US" sz="1400" b="1" baseline="0" dirty="0" smtClean="0"/>
                        <a:t> Summary</a:t>
                      </a:r>
                      <a:endParaRPr lang="en-US" sz="1400" b="1" dirty="0"/>
                    </a:p>
                  </a:txBody>
                  <a:tcPr>
                    <a:solidFill>
                      <a:srgbClr val="FFC000"/>
                    </a:solidFill>
                  </a:tcPr>
                </a:tc>
                <a:tc>
                  <a:txBody>
                    <a:bodyPr/>
                    <a:lstStyle/>
                    <a:p>
                      <a:r>
                        <a:rPr lang="en-US" sz="1400" dirty="0" smtClean="0"/>
                        <a:t>paragraph</a:t>
                      </a:r>
                      <a:endParaRPr lang="en-US" sz="1400" dirty="0"/>
                    </a:p>
                  </a:txBody>
                  <a:tcPr/>
                </a:tc>
                <a:tc>
                  <a:txBody>
                    <a:bodyPr/>
                    <a:lstStyle/>
                    <a:p>
                      <a:r>
                        <a:rPr lang="en-US" sz="1400" dirty="0" smtClean="0"/>
                        <a:t>½ to 1 page</a:t>
                      </a:r>
                      <a:endParaRPr lang="en-US" sz="1400" dirty="0"/>
                    </a:p>
                  </a:txBody>
                  <a:tcPr>
                    <a:solidFill>
                      <a:srgbClr val="FF0000"/>
                    </a:solidFill>
                  </a:tcPr>
                </a:tc>
                <a:tc>
                  <a:txBody>
                    <a:bodyPr/>
                    <a:lstStyle/>
                    <a:p>
                      <a:r>
                        <a:rPr lang="en-US" sz="1400" dirty="0" smtClean="0"/>
                        <a:t>½ to 1</a:t>
                      </a:r>
                      <a:r>
                        <a:rPr lang="en-US" sz="1400" baseline="0" dirty="0" smtClean="0"/>
                        <a:t> page</a:t>
                      </a:r>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5. Finance and Economics</a:t>
                      </a:r>
                      <a:endParaRPr lang="en-US" sz="1400" b="1" dirty="0"/>
                    </a:p>
                  </a:txBody>
                  <a:tcPr>
                    <a:solidFill>
                      <a:srgbClr val="FFFF00"/>
                    </a:solidFill>
                  </a:tcPr>
                </a:tc>
                <a:tc>
                  <a:txBody>
                    <a:bodyPr/>
                    <a:lstStyle/>
                    <a:p>
                      <a:r>
                        <a:rPr lang="en-US" sz="1400" dirty="0" smtClean="0"/>
                        <a:t>Short paragraph</a:t>
                      </a:r>
                      <a:endParaRPr lang="en-US" sz="1400" dirty="0"/>
                    </a:p>
                  </a:txBody>
                  <a:tcPr/>
                </a:tc>
                <a:tc>
                  <a:txBody>
                    <a:bodyPr/>
                    <a:lstStyle/>
                    <a:p>
                      <a:r>
                        <a:rPr lang="en-US" sz="1400" dirty="0" smtClean="0"/>
                        <a:t>½ to </a:t>
                      </a:r>
                      <a:r>
                        <a:rPr lang="en-US" sz="1400" baseline="0" dirty="0" smtClean="0"/>
                        <a:t> 1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6. Management</a:t>
                      </a:r>
                      <a:r>
                        <a:rPr lang="en-US" sz="1400" b="1" baseline="0" dirty="0" smtClean="0"/>
                        <a:t> Team</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½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7. Risks and Assumptions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½</a:t>
                      </a:r>
                      <a:r>
                        <a:rPr lang="en-US" sz="1400" baseline="0" dirty="0" smtClean="0"/>
                        <a:t>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00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A. Sources</a:t>
                      </a:r>
                      <a:endParaRPr lang="en-US" sz="1400" b="1" dirty="0"/>
                    </a:p>
                  </a:txBody>
                  <a:tcPr>
                    <a:solidFill>
                      <a:srgbClr val="FFFF00"/>
                    </a:solidFill>
                  </a:tcPr>
                </a:tc>
                <a:tc>
                  <a:txBody>
                    <a:bodyPr/>
                    <a:lstStyle/>
                    <a:p>
                      <a:r>
                        <a:rPr lang="en-US" sz="1400" dirty="0" smtClean="0"/>
                        <a:t>Not Applicable</a:t>
                      </a:r>
                      <a:endParaRPr lang="en-US" sz="1400" dirty="0"/>
                    </a:p>
                  </a:txBody>
                  <a:tcPr/>
                </a:tc>
                <a:tc>
                  <a:txBody>
                    <a:bodyPr/>
                    <a:lstStyle/>
                    <a:p>
                      <a:r>
                        <a:rPr lang="en-US" sz="1400" dirty="0" smtClean="0"/>
                        <a:t>½ to 1 page</a:t>
                      </a:r>
                      <a:endParaRPr lang="en-US" sz="1400" dirty="0"/>
                    </a:p>
                  </a:txBody>
                  <a:tcPr>
                    <a:solidFill>
                      <a:srgbClr val="FFFF00"/>
                    </a:solidFill>
                  </a:tcPr>
                </a:tc>
                <a:tc>
                  <a:txBody>
                    <a:bodyPr/>
                    <a:lstStyle/>
                    <a:p>
                      <a:r>
                        <a:rPr lang="en-US" sz="1400" dirty="0" smtClean="0"/>
                        <a:t>½ to 1 page</a:t>
                      </a:r>
                      <a:endParaRPr lang="en-US" sz="1400" dirty="0"/>
                    </a:p>
                  </a:txBody>
                  <a:tcPr/>
                </a:tc>
                <a:tc>
                  <a:txBody>
                    <a:bodyPr/>
                    <a:lstStyle/>
                    <a:p>
                      <a:endParaRPr lang="en-US" sz="1400" dirty="0"/>
                    </a:p>
                  </a:txBody>
                  <a:tcPr>
                    <a:solidFill>
                      <a:srgbClr val="FFFF00"/>
                    </a:solidFill>
                  </a:tcPr>
                </a:tc>
              </a:tr>
            </a:tbl>
          </a:graphicData>
        </a:graphic>
      </p:graphicFrame>
      <p:sp>
        <p:nvSpPr>
          <p:cNvPr id="4" name="Rectangle 3"/>
          <p:cNvSpPr/>
          <p:nvPr/>
        </p:nvSpPr>
        <p:spPr>
          <a:xfrm>
            <a:off x="1995055" y="6488668"/>
            <a:ext cx="4572000" cy="369332"/>
          </a:xfrm>
          <a:prstGeom prst="rect">
            <a:avLst/>
          </a:prstGeom>
        </p:spPr>
        <p:txBody>
          <a:bodyPr>
            <a:spAutoFit/>
          </a:bodyPr>
          <a:lstStyle/>
          <a:p>
            <a:r>
              <a:rPr lang="en-US" dirty="0" smtClean="0">
                <a:solidFill>
                  <a:srgbClr val="FFFF00"/>
                </a:solidFill>
              </a:rPr>
              <a:t>The outline endures while the content grows</a:t>
            </a:r>
            <a:endParaRPr lang="en-US" dirty="0">
              <a:solidFill>
                <a:srgbClr val="FFFF00"/>
              </a:solidFill>
            </a:endParaRPr>
          </a:p>
        </p:txBody>
      </p:sp>
    </p:spTree>
    <p:extLst>
      <p:ext uri="{BB962C8B-B14F-4D97-AF65-F5344CB8AC3E}">
        <p14:creationId xmlns:p14="http://schemas.microsoft.com/office/powerpoint/2010/main" val="3590609556"/>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765" y="355282"/>
            <a:ext cx="7886700" cy="886159"/>
          </a:xfrm>
        </p:spPr>
        <p:txBody>
          <a:bodyPr>
            <a:normAutofit fontScale="90000"/>
          </a:bodyPr>
          <a:lstStyle/>
          <a:p>
            <a:pPr algn="ctr"/>
            <a:r>
              <a:rPr lang="en-US" dirty="0" smtClean="0"/>
              <a:t>Midterm: First Draft</a:t>
            </a:r>
            <a:br>
              <a:rPr lang="en-US" dirty="0" smtClean="0"/>
            </a:br>
            <a:endParaRPr lang="en-US" dirty="0"/>
          </a:p>
        </p:txBody>
      </p:sp>
      <p:sp>
        <p:nvSpPr>
          <p:cNvPr id="3" name="Content Placeholder 2"/>
          <p:cNvSpPr>
            <a:spLocks noGrp="1"/>
          </p:cNvSpPr>
          <p:nvPr>
            <p:ph idx="1"/>
          </p:nvPr>
        </p:nvSpPr>
        <p:spPr>
          <a:xfrm>
            <a:off x="692975" y="1731818"/>
            <a:ext cx="7886700" cy="4995553"/>
          </a:xfrm>
        </p:spPr>
        <p:txBody>
          <a:bodyPr>
            <a:normAutofit lnSpcReduction="10000"/>
          </a:bodyPr>
          <a:lstStyle/>
          <a:p>
            <a:pPr marL="457200" indent="-457200">
              <a:buFont typeface="+mj-lt"/>
              <a:buAutoNum type="arabicPeriod"/>
            </a:pPr>
            <a:r>
              <a:rPr lang="en-US" dirty="0" smtClean="0"/>
              <a:t>A first complete paper with all the elements in the outline in the right proportions</a:t>
            </a:r>
          </a:p>
          <a:p>
            <a:pPr marL="457200" indent="-457200">
              <a:buFont typeface="+mj-lt"/>
              <a:buAutoNum type="arabicPeriod"/>
            </a:pPr>
            <a:r>
              <a:rPr lang="en-US" dirty="0" smtClean="0"/>
              <a:t>Structurally in </a:t>
            </a:r>
            <a:r>
              <a:rPr lang="en-US" dirty="0" smtClean="0">
                <a:solidFill>
                  <a:srgbClr val="FFFF00"/>
                </a:solidFill>
              </a:rPr>
              <a:t>the final form</a:t>
            </a:r>
          </a:p>
          <a:p>
            <a:pPr marL="914400" lvl="1" indent="-457200">
              <a:buFont typeface="Arial" panose="020B0604020202020204" pitchFamily="34" charset="0"/>
              <a:buChar char="•"/>
            </a:pPr>
            <a:r>
              <a:rPr lang="en-US" dirty="0" smtClean="0">
                <a:solidFill>
                  <a:srgbClr val="FFFF00"/>
                </a:solidFill>
              </a:rPr>
              <a:t>Topic Sentences have final content, but may be “</a:t>
            </a:r>
            <a:r>
              <a:rPr lang="en-US" dirty="0" err="1" smtClean="0">
                <a:solidFill>
                  <a:srgbClr val="FFFF00"/>
                </a:solidFill>
              </a:rPr>
              <a:t>tightend</a:t>
            </a:r>
            <a:r>
              <a:rPr lang="en-US" dirty="0" smtClean="0">
                <a:solidFill>
                  <a:srgbClr val="FFFF00"/>
                </a:solidFill>
              </a:rPr>
              <a:t> up in final”</a:t>
            </a:r>
          </a:p>
          <a:p>
            <a:pPr marL="914400" lvl="1" indent="-457200">
              <a:buFont typeface="Arial" panose="020B0604020202020204" pitchFamily="34" charset="0"/>
              <a:buChar char="•"/>
            </a:pPr>
            <a:r>
              <a:rPr lang="en-US" dirty="0" smtClean="0">
                <a:solidFill>
                  <a:srgbClr val="FFFF00"/>
                </a:solidFill>
              </a:rPr>
              <a:t>Read topic sentences of Draft and get the flow of the paper</a:t>
            </a:r>
          </a:p>
          <a:p>
            <a:pPr marL="457200" indent="-457200">
              <a:buFont typeface="+mj-lt"/>
              <a:buAutoNum type="arabicPeriod"/>
            </a:pPr>
            <a:r>
              <a:rPr lang="en-US" dirty="0" smtClean="0"/>
              <a:t>Set up for success, but not “polished”</a:t>
            </a:r>
          </a:p>
          <a:p>
            <a:pPr marL="457200" indent="-457200">
              <a:buFont typeface="+mj-lt"/>
              <a:buAutoNum type="arabicPeriod"/>
            </a:pPr>
            <a:endParaRPr lang="en-US" dirty="0" smtClean="0"/>
          </a:p>
          <a:p>
            <a:pPr marL="914400" lvl="1" indent="-457200">
              <a:buFont typeface="Arial" panose="020B0604020202020204" pitchFamily="34" charset="0"/>
              <a:buChar char="•"/>
            </a:pPr>
            <a:r>
              <a:rPr lang="en-US" dirty="0" smtClean="0">
                <a:solidFill>
                  <a:srgbClr val="FFFF00"/>
                </a:solidFill>
              </a:rPr>
              <a:t>Abstract, Executive Summary, Conclusion are finalized last, after the Body of the paper</a:t>
            </a:r>
          </a:p>
          <a:p>
            <a:pPr marL="1257300" lvl="2" indent="-342900">
              <a:buFont typeface="Arial" panose="020B0604020202020204" pitchFamily="34" charset="0"/>
              <a:buChar char="•"/>
            </a:pPr>
            <a:endParaRPr lang="en-US" dirty="0" smtClean="0">
              <a:solidFill>
                <a:srgbClr val="FFFF00"/>
              </a:solidFill>
            </a:endParaRPr>
          </a:p>
          <a:p>
            <a:pPr marL="914400" lvl="1" indent="-457200">
              <a:buFont typeface="Arial" panose="020B0604020202020204" pitchFamily="34" charset="0"/>
              <a:buChar char="•"/>
            </a:pPr>
            <a:r>
              <a:rPr lang="en-US" dirty="0" smtClean="0">
                <a:solidFill>
                  <a:srgbClr val="FFFF00"/>
                </a:solidFill>
              </a:rPr>
              <a:t>Body (Product Proposal and Market/product research are complete in content, but not necessarily as concise as the final)</a:t>
            </a:r>
          </a:p>
          <a:p>
            <a:pPr marL="914400" lvl="1" indent="-457200">
              <a:buFont typeface="+mj-lt"/>
              <a:buAutoNum type="arabicPeriod"/>
            </a:pPr>
            <a:endParaRPr lang="en-US" dirty="0">
              <a:solidFill>
                <a:srgbClr val="FFFF00"/>
              </a:solidFill>
            </a:endParaRPr>
          </a:p>
          <a:p>
            <a:pPr marL="457200" indent="-457200">
              <a:buFont typeface="+mj-lt"/>
              <a:buAutoNum type="arabicPeriod"/>
            </a:pPr>
            <a:r>
              <a:rPr lang="en-US" dirty="0" smtClean="0"/>
              <a:t>Draft likely longer than Final </a:t>
            </a:r>
          </a:p>
          <a:p>
            <a:pPr marL="914400" lvl="1" indent="-457200">
              <a:buFont typeface="Arial" panose="020B0604020202020204" pitchFamily="34" charset="0"/>
              <a:buChar char="•"/>
            </a:pPr>
            <a:r>
              <a:rPr lang="en-US" dirty="0" smtClean="0"/>
              <a:t>Add conciseness: Reduce wordiness/filler, remove/rewrite words to make simpler</a:t>
            </a:r>
          </a:p>
          <a:p>
            <a:pPr marL="914400" lvl="1" indent="-457200">
              <a:buAutoNum type="arabicPeriod"/>
            </a:pPr>
            <a:endParaRPr lang="en-US" dirty="0"/>
          </a:p>
        </p:txBody>
      </p:sp>
    </p:spTree>
    <p:extLst>
      <p:ext uri="{BB962C8B-B14F-4D97-AF65-F5344CB8AC3E}">
        <p14:creationId xmlns:p14="http://schemas.microsoft.com/office/powerpoint/2010/main" val="3842782359"/>
      </p:ext>
    </p:extLst>
  </p:cSld>
  <p:clrMapOvr>
    <a:masterClrMapping/>
  </p:clrMapOvr>
  <mc:AlternateContent xmlns:mc="http://schemas.openxmlformats.org/markup-compatibility/2006" xmlns:p14="http://schemas.microsoft.com/office/powerpoint/2010/main">
    <mc:Choice Requires="p14">
      <p:transition spd="slow" p14:dur="2000" advClick="0" advTm="6150"/>
    </mc:Choice>
    <mc:Fallback xmlns="">
      <p:transition spd="slow" advClick="0" advTm="615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995" y="160658"/>
            <a:ext cx="7886700" cy="886159"/>
          </a:xfrm>
        </p:spPr>
        <p:txBody>
          <a:bodyPr>
            <a:normAutofit fontScale="90000"/>
          </a:bodyPr>
          <a:lstStyle/>
          <a:p>
            <a:r>
              <a:rPr lang="en-US" dirty="0" smtClean="0"/>
              <a:t>Midterm: Content Checklist</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1925687600"/>
              </p:ext>
            </p:extLst>
          </p:nvPr>
        </p:nvGraphicFramePr>
        <p:xfrm>
          <a:off x="1801091" y="1052947"/>
          <a:ext cx="4684817" cy="5482038"/>
        </p:xfrm>
        <a:graphic>
          <a:graphicData uri="http://schemas.openxmlformats.org/drawingml/2006/table">
            <a:tbl>
              <a:tblPr/>
              <a:tblGrid>
                <a:gridCol w="801190"/>
                <a:gridCol w="3883627"/>
              </a:tblGrid>
              <a:tr h="252089">
                <a:tc>
                  <a:txBody>
                    <a:bodyPr/>
                    <a:lstStyle/>
                    <a:p>
                      <a:r>
                        <a:rPr lang="en-US" sz="1600">
                          <a:solidFill>
                            <a:srgbClr val="FFFF00"/>
                          </a:solidFill>
                          <a:effectLst/>
                        </a:rPr>
                        <a:t>Item</a:t>
                      </a:r>
                    </a:p>
                  </a:txBody>
                  <a:tcPr marL="38274" marR="38274" marT="19137" marB="19137" anchor="ctr">
                    <a:lnL>
                      <a:noFill/>
                    </a:lnL>
                    <a:lnR>
                      <a:noFill/>
                    </a:lnR>
                    <a:lnT>
                      <a:noFill/>
                    </a:lnT>
                    <a:lnB>
                      <a:noFill/>
                    </a:lnB>
                  </a:tcPr>
                </a:tc>
                <a:tc>
                  <a:txBody>
                    <a:bodyPr/>
                    <a:lstStyle/>
                    <a:p>
                      <a:r>
                        <a:rPr lang="en-US" sz="1600" dirty="0">
                          <a:solidFill>
                            <a:srgbClr val="FFFF00"/>
                          </a:solidFill>
                          <a:effectLst/>
                        </a:rPr>
                        <a:t>CHECKLIST ITEM</a:t>
                      </a: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[a]</a:t>
                      </a:r>
                    </a:p>
                  </a:txBody>
                  <a:tcPr marL="38274" marR="38274" marT="19137" marB="19137" anchor="ctr">
                    <a:lnL>
                      <a:noFill/>
                    </a:lnL>
                    <a:lnR>
                      <a:noFill/>
                    </a:lnR>
                    <a:lnT>
                      <a:noFill/>
                    </a:lnT>
                    <a:lnB>
                      <a:noFill/>
                    </a:lnB>
                  </a:tcPr>
                </a:tc>
                <a:tc>
                  <a:txBody>
                    <a:bodyPr/>
                    <a:lstStyle/>
                    <a:p>
                      <a:r>
                        <a:rPr lang="en-US" sz="1600">
                          <a:solidFill>
                            <a:srgbClr val="FFFF00"/>
                          </a:solidFill>
                          <a:effectLst/>
                        </a:rPr>
                        <a:t>Abstract: Motivation Sentence</a:t>
                      </a: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[b]</a:t>
                      </a:r>
                    </a:p>
                  </a:txBody>
                  <a:tcPr marL="38274" marR="38274" marT="19137" marB="19137" anchor="ctr">
                    <a:lnL>
                      <a:noFill/>
                    </a:lnL>
                    <a:lnR>
                      <a:noFill/>
                    </a:lnR>
                    <a:lnT>
                      <a:noFill/>
                    </a:lnT>
                    <a:lnB>
                      <a:noFill/>
                    </a:lnB>
                  </a:tcPr>
                </a:tc>
                <a:tc>
                  <a:txBody>
                    <a:bodyPr/>
                    <a:lstStyle/>
                    <a:p>
                      <a:r>
                        <a:rPr lang="en-US" sz="1600">
                          <a:solidFill>
                            <a:srgbClr val="FFFF00"/>
                          </a:solidFill>
                          <a:effectLst/>
                        </a:rPr>
                        <a:t>Abstract: Problem Statement</a:t>
                      </a: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[c]</a:t>
                      </a:r>
                    </a:p>
                  </a:txBody>
                  <a:tcPr marL="38274" marR="38274" marT="19137" marB="19137" anchor="ctr">
                    <a:lnL>
                      <a:noFill/>
                    </a:lnL>
                    <a:lnR>
                      <a:noFill/>
                    </a:lnR>
                    <a:lnT>
                      <a:noFill/>
                    </a:lnT>
                    <a:lnB>
                      <a:noFill/>
                    </a:lnB>
                  </a:tcPr>
                </a:tc>
                <a:tc>
                  <a:txBody>
                    <a:bodyPr/>
                    <a:lstStyle/>
                    <a:p>
                      <a:r>
                        <a:rPr lang="en-US" sz="1600">
                          <a:solidFill>
                            <a:srgbClr val="FFFF00"/>
                          </a:solidFill>
                          <a:effectLst/>
                        </a:rPr>
                        <a:t>Abstract: Results Sentence</a:t>
                      </a: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[d]</a:t>
                      </a:r>
                    </a:p>
                  </a:txBody>
                  <a:tcPr marL="38274" marR="38274" marT="19137" marB="19137" anchor="ctr">
                    <a:lnL>
                      <a:noFill/>
                    </a:lnL>
                    <a:lnR>
                      <a:noFill/>
                    </a:lnR>
                    <a:lnT>
                      <a:noFill/>
                    </a:lnT>
                    <a:lnB>
                      <a:noFill/>
                    </a:lnB>
                  </a:tcPr>
                </a:tc>
                <a:tc>
                  <a:txBody>
                    <a:bodyPr/>
                    <a:lstStyle/>
                    <a:p>
                      <a:r>
                        <a:rPr lang="en-US" sz="1600">
                          <a:solidFill>
                            <a:srgbClr val="FFFF00"/>
                          </a:solidFill>
                          <a:effectLst/>
                        </a:rPr>
                        <a:t>Abstract: Conclusions Sentence</a:t>
                      </a: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[e]</a:t>
                      </a:r>
                    </a:p>
                  </a:txBody>
                  <a:tcPr marL="38274" marR="38274" marT="19137" marB="19137" anchor="ctr">
                    <a:lnL>
                      <a:noFill/>
                    </a:lnL>
                    <a:lnR>
                      <a:noFill/>
                    </a:lnR>
                    <a:lnT>
                      <a:noFill/>
                    </a:lnT>
                    <a:lnB>
                      <a:noFill/>
                    </a:lnB>
                  </a:tcPr>
                </a:tc>
                <a:tc>
                  <a:txBody>
                    <a:bodyPr/>
                    <a:lstStyle/>
                    <a:p>
                      <a:r>
                        <a:rPr lang="en-US" sz="1600">
                          <a:solidFill>
                            <a:srgbClr val="FFFF00"/>
                          </a:solidFill>
                          <a:effectLst/>
                        </a:rPr>
                        <a:t>Abstract: Keywords</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[f]</a:t>
                      </a:r>
                    </a:p>
                  </a:txBody>
                  <a:tcPr marL="38274" marR="38274" marT="19137" marB="19137" anchor="ctr">
                    <a:lnL>
                      <a:noFill/>
                    </a:lnL>
                    <a:lnR>
                      <a:noFill/>
                    </a:lnR>
                    <a:lnT>
                      <a:noFill/>
                    </a:lnT>
                    <a:lnB>
                      <a:noFill/>
                    </a:lnB>
                  </a:tcPr>
                </a:tc>
                <a:tc>
                  <a:txBody>
                    <a:bodyPr/>
                    <a:lstStyle/>
                    <a:p>
                      <a:r>
                        <a:rPr lang="en-US" sz="1600" dirty="0">
                          <a:solidFill>
                            <a:srgbClr val="FFFF00"/>
                          </a:solidFill>
                          <a:effectLst/>
                        </a:rPr>
                        <a:t>Executive Summary:  Proposal Background</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[g]</a:t>
                      </a:r>
                    </a:p>
                  </a:txBody>
                  <a:tcPr marL="38274" marR="38274" marT="19137" marB="19137" anchor="ctr">
                    <a:lnL>
                      <a:noFill/>
                    </a:lnL>
                    <a:lnR>
                      <a:noFill/>
                    </a:lnR>
                    <a:lnT>
                      <a:noFill/>
                    </a:lnT>
                    <a:lnB>
                      <a:noFill/>
                    </a:lnB>
                  </a:tcPr>
                </a:tc>
                <a:tc>
                  <a:txBody>
                    <a:bodyPr/>
                    <a:lstStyle/>
                    <a:p>
                      <a:r>
                        <a:rPr lang="en-US" sz="1600">
                          <a:solidFill>
                            <a:srgbClr val="FFFF00"/>
                          </a:solidFill>
                          <a:effectLst/>
                        </a:rPr>
                        <a:t>Executive Summary: Problem Statement</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[h]</a:t>
                      </a:r>
                    </a:p>
                  </a:txBody>
                  <a:tcPr marL="38274" marR="38274" marT="19137" marB="19137" anchor="ctr">
                    <a:lnL>
                      <a:noFill/>
                    </a:lnL>
                    <a:lnR>
                      <a:noFill/>
                    </a:lnR>
                    <a:lnT>
                      <a:noFill/>
                    </a:lnT>
                    <a:lnB>
                      <a:noFill/>
                    </a:lnB>
                  </a:tcPr>
                </a:tc>
                <a:tc>
                  <a:txBody>
                    <a:bodyPr/>
                    <a:lstStyle/>
                    <a:p>
                      <a:r>
                        <a:rPr lang="en-US" sz="1600">
                          <a:solidFill>
                            <a:srgbClr val="FFFF00"/>
                          </a:solidFill>
                          <a:effectLst/>
                        </a:rPr>
                        <a:t>Executive Summary: Financial statement related to the proposal</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[i]</a:t>
                      </a:r>
                    </a:p>
                  </a:txBody>
                  <a:tcPr marL="38274" marR="38274" marT="19137" marB="19137" anchor="ctr">
                    <a:lnL>
                      <a:noFill/>
                    </a:lnL>
                    <a:lnR>
                      <a:noFill/>
                    </a:lnR>
                    <a:lnT>
                      <a:noFill/>
                    </a:lnT>
                    <a:lnB>
                      <a:noFill/>
                    </a:lnB>
                  </a:tcPr>
                </a:tc>
                <a:tc>
                  <a:txBody>
                    <a:bodyPr/>
                    <a:lstStyle/>
                    <a:p>
                      <a:r>
                        <a:rPr lang="en-US" sz="1600">
                          <a:solidFill>
                            <a:srgbClr val="FFFF00"/>
                          </a:solidFill>
                          <a:effectLst/>
                        </a:rPr>
                        <a:t>Executive Summary: Recommended action for “boss”</a:t>
                      </a:r>
                    </a:p>
                  </a:txBody>
                  <a:tcPr marL="38274" marR="38274" marT="19137" marB="19137" anchor="ctr">
                    <a:lnL>
                      <a:noFill/>
                    </a:lnL>
                    <a:lnR>
                      <a:noFill/>
                    </a:lnR>
                    <a:lnT>
                      <a:noFill/>
                    </a:lnT>
                    <a:lnB>
                      <a:noFill/>
                    </a:lnB>
                  </a:tcPr>
                </a:tc>
              </a:tr>
              <a:tr h="635808">
                <a:tc>
                  <a:txBody>
                    <a:bodyPr/>
                    <a:lstStyle/>
                    <a:p>
                      <a:r>
                        <a:rPr lang="en-US" sz="1600">
                          <a:solidFill>
                            <a:srgbClr val="FFFF00"/>
                          </a:solidFill>
                          <a:effectLst/>
                        </a:rPr>
                        <a:t>[j]</a:t>
                      </a:r>
                    </a:p>
                  </a:txBody>
                  <a:tcPr marL="38274" marR="38274" marT="19137" marB="19137" anchor="ctr">
                    <a:lnL>
                      <a:noFill/>
                    </a:lnL>
                    <a:lnR>
                      <a:noFill/>
                    </a:lnR>
                    <a:lnT>
                      <a:noFill/>
                    </a:lnT>
                    <a:lnB>
                      <a:noFill/>
                    </a:lnB>
                  </a:tcPr>
                </a:tc>
                <a:tc>
                  <a:txBody>
                    <a:bodyPr/>
                    <a:lstStyle/>
                    <a:p>
                      <a:r>
                        <a:rPr lang="en-US" sz="1600">
                          <a:solidFill>
                            <a:srgbClr val="FFFF00"/>
                          </a:solidFill>
                          <a:effectLst/>
                        </a:rPr>
                        <a:t>Product Description: Product Description (underline all sentences that apply)</a:t>
                      </a:r>
                    </a:p>
                  </a:txBody>
                  <a:tcPr marL="38274" marR="38274" marT="19137" marB="19137" anchor="ctr">
                    <a:lnL>
                      <a:noFill/>
                    </a:lnL>
                    <a:lnR>
                      <a:noFill/>
                    </a:lnR>
                    <a:lnT>
                      <a:noFill/>
                    </a:lnT>
                    <a:lnB>
                      <a:noFill/>
                    </a:lnB>
                  </a:tcPr>
                </a:tc>
              </a:tr>
              <a:tr h="635808">
                <a:tc>
                  <a:txBody>
                    <a:bodyPr/>
                    <a:lstStyle/>
                    <a:p>
                      <a:r>
                        <a:rPr lang="en-US" sz="1600">
                          <a:solidFill>
                            <a:srgbClr val="FFFF00"/>
                          </a:solidFill>
                          <a:effectLst/>
                        </a:rPr>
                        <a:t>[k]</a:t>
                      </a:r>
                    </a:p>
                  </a:txBody>
                  <a:tcPr marL="38274" marR="38274" marT="19137" marB="19137" anchor="ctr">
                    <a:lnL>
                      <a:noFill/>
                    </a:lnL>
                    <a:lnR>
                      <a:noFill/>
                    </a:lnR>
                    <a:lnT>
                      <a:noFill/>
                    </a:lnT>
                    <a:lnB>
                      <a:noFill/>
                    </a:lnB>
                  </a:tcPr>
                </a:tc>
                <a:tc>
                  <a:txBody>
                    <a:bodyPr/>
                    <a:lstStyle/>
                    <a:p>
                      <a:r>
                        <a:rPr lang="en-US" sz="1600">
                          <a:solidFill>
                            <a:srgbClr val="FFFF00"/>
                          </a:solidFill>
                          <a:effectLst/>
                        </a:rPr>
                        <a:t>Product Description:  Product Differentiators (what is “special” about the proposed product?</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[l]</a:t>
                      </a:r>
                    </a:p>
                  </a:txBody>
                  <a:tcPr marL="38274" marR="38274" marT="19137" marB="19137" anchor="ctr">
                    <a:lnL>
                      <a:noFill/>
                    </a:lnL>
                    <a:lnR>
                      <a:noFill/>
                    </a:lnR>
                    <a:lnT>
                      <a:noFill/>
                    </a:lnT>
                    <a:lnB>
                      <a:noFill/>
                    </a:lnB>
                  </a:tcPr>
                </a:tc>
                <a:tc>
                  <a:txBody>
                    <a:bodyPr/>
                    <a:lstStyle/>
                    <a:p>
                      <a:r>
                        <a:rPr lang="en-US" sz="1600" dirty="0">
                          <a:solidFill>
                            <a:srgbClr val="FFFF00"/>
                          </a:solidFill>
                          <a:effectLst/>
                        </a:rPr>
                        <a:t>Conclusion:   Recommendation Statement</a:t>
                      </a:r>
                    </a:p>
                  </a:txBody>
                  <a:tcPr marL="38274" marR="38274" marT="19137" marB="19137" anchor="ctr">
                    <a:lnL>
                      <a:noFill/>
                    </a:lnL>
                    <a:lnR>
                      <a:noFill/>
                    </a:lnR>
                    <a:lnT>
                      <a:noFill/>
                    </a:lnT>
                    <a:lnB>
                      <a:noFill/>
                    </a:lnB>
                  </a:tcPr>
                </a:tc>
              </a:tr>
            </a:tbl>
          </a:graphicData>
        </a:graphic>
      </p:graphicFrame>
    </p:spTree>
    <p:extLst>
      <p:ext uri="{BB962C8B-B14F-4D97-AF65-F5344CB8AC3E}">
        <p14:creationId xmlns:p14="http://schemas.microsoft.com/office/powerpoint/2010/main" val="10597944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55" y="151423"/>
            <a:ext cx="8284440" cy="886159"/>
          </a:xfrm>
        </p:spPr>
        <p:txBody>
          <a:bodyPr>
            <a:noAutofit/>
          </a:bodyPr>
          <a:lstStyle/>
          <a:p>
            <a:r>
              <a:rPr lang="en-US" sz="3600" dirty="0" smtClean="0"/>
              <a:t>Midterm: Grammar Items Checklist</a:t>
            </a:r>
            <a:endParaRPr lang="en-US" sz="3600" dirty="0"/>
          </a:p>
        </p:txBody>
      </p:sp>
      <p:graphicFrame>
        <p:nvGraphicFramePr>
          <p:cNvPr id="11" name="Table 10"/>
          <p:cNvGraphicFramePr>
            <a:graphicFrameLocks noGrp="1"/>
          </p:cNvGraphicFramePr>
          <p:nvPr>
            <p:extLst>
              <p:ext uri="{D42A27DB-BD31-4B8C-83A1-F6EECF244321}">
                <p14:modId xmlns:p14="http://schemas.microsoft.com/office/powerpoint/2010/main" val="3698819013"/>
              </p:ext>
            </p:extLst>
          </p:nvPr>
        </p:nvGraphicFramePr>
        <p:xfrm>
          <a:off x="1246909" y="1782617"/>
          <a:ext cx="6234546" cy="4581239"/>
        </p:xfrm>
        <a:graphic>
          <a:graphicData uri="http://schemas.openxmlformats.org/drawingml/2006/table">
            <a:tbl>
              <a:tblPr/>
              <a:tblGrid>
                <a:gridCol w="828261"/>
                <a:gridCol w="2913972"/>
                <a:gridCol w="2492313"/>
              </a:tblGrid>
              <a:tr h="1268080">
                <a:tc>
                  <a:txBody>
                    <a:bodyPr/>
                    <a:lstStyle/>
                    <a:p>
                      <a:r>
                        <a:rPr lang="en-US" sz="1800" b="1" dirty="0">
                          <a:solidFill>
                            <a:srgbClr val="FFFF00"/>
                          </a:solidFill>
                        </a:rPr>
                        <a:t>It</a:t>
                      </a:r>
                      <a:endParaRPr lang="en-US" sz="1800" dirty="0">
                        <a:solidFill>
                          <a:srgbClr val="FFFF00"/>
                        </a:solidFill>
                      </a:endParaRPr>
                    </a:p>
                  </a:txBody>
                  <a:tcPr marL="59447" marR="59447" marT="29723" marB="29723" anchor="ctr">
                    <a:lnL>
                      <a:noFill/>
                    </a:lnL>
                    <a:lnR>
                      <a:noFill/>
                    </a:lnR>
                    <a:lnT>
                      <a:noFill/>
                    </a:lnT>
                    <a:lnB>
                      <a:noFill/>
                    </a:lnB>
                  </a:tcPr>
                </a:tc>
                <a:tc>
                  <a:txBody>
                    <a:bodyPr/>
                    <a:lstStyle/>
                    <a:p>
                      <a:r>
                        <a:rPr lang="en-US" sz="1800" b="1" dirty="0">
                          <a:solidFill>
                            <a:srgbClr val="FFFF00"/>
                          </a:solidFill>
                        </a:rPr>
                        <a:t>Description</a:t>
                      </a:r>
                      <a:endParaRPr lang="en-US" sz="1800" dirty="0">
                        <a:solidFill>
                          <a:srgbClr val="FFFF00"/>
                        </a:solidFill>
                      </a:endParaRPr>
                    </a:p>
                  </a:txBody>
                  <a:tcPr marL="59447" marR="59447" marT="29723" marB="29723" anchor="ctr">
                    <a:lnL>
                      <a:noFill/>
                    </a:lnL>
                    <a:lnR>
                      <a:noFill/>
                    </a:lnR>
                    <a:lnT>
                      <a:noFill/>
                    </a:lnT>
                    <a:lnB>
                      <a:noFill/>
                    </a:lnB>
                  </a:tcPr>
                </a:tc>
                <a:tc>
                  <a:txBody>
                    <a:bodyPr/>
                    <a:lstStyle/>
                    <a:p>
                      <a:r>
                        <a:rPr lang="en-US" sz="1800" b="1" dirty="0">
                          <a:solidFill>
                            <a:srgbClr val="FFFF00"/>
                          </a:solidFill>
                        </a:rPr>
                        <a:t>Checklist Item (to be contained in table at end of the paper)</a:t>
                      </a:r>
                      <a:endParaRPr lang="en-US" sz="1800" dirty="0">
                        <a:solidFill>
                          <a:srgbClr val="FFFF00"/>
                        </a:solidFill>
                      </a:endParaRPr>
                    </a:p>
                  </a:txBody>
                  <a:tcPr marL="59447" marR="59447" marT="29723" marB="29723" anchor="ctr">
                    <a:lnL>
                      <a:noFill/>
                    </a:lnL>
                    <a:lnR>
                      <a:noFill/>
                    </a:lnR>
                    <a:lnT>
                      <a:noFill/>
                    </a:lnT>
                    <a:lnB>
                      <a:noFill/>
                    </a:lnB>
                  </a:tcPr>
                </a:tc>
              </a:tr>
              <a:tr h="1268080">
                <a:tc>
                  <a:txBody>
                    <a:bodyPr/>
                    <a:lstStyle/>
                    <a:p>
                      <a:r>
                        <a:rPr lang="en-US" sz="1800">
                          <a:solidFill>
                            <a:srgbClr val="FFFF00"/>
                          </a:solidFill>
                        </a:rPr>
                        <a:t>1</a:t>
                      </a:r>
                    </a:p>
                  </a:txBody>
                  <a:tcPr marL="59447" marR="59447" marT="29723" marB="29723" anchor="ctr">
                    <a:lnL>
                      <a:noFill/>
                    </a:lnL>
                    <a:lnR>
                      <a:noFill/>
                    </a:lnR>
                    <a:lnT>
                      <a:noFill/>
                    </a:lnT>
                    <a:lnB>
                      <a:noFill/>
                    </a:lnB>
                  </a:tcPr>
                </a:tc>
                <a:tc>
                  <a:txBody>
                    <a:bodyPr/>
                    <a:lstStyle/>
                    <a:p>
                      <a:r>
                        <a:rPr lang="en-US" sz="1800">
                          <a:solidFill>
                            <a:srgbClr val="FFFF00"/>
                          </a:solidFill>
                        </a:rPr>
                        <a:t>NO PERSONAL PRONOUNS</a:t>
                      </a:r>
                    </a:p>
                  </a:txBody>
                  <a:tcPr marL="59447" marR="59447" marT="29723" marB="29723" anchor="ctr">
                    <a:lnL>
                      <a:noFill/>
                    </a:lnL>
                    <a:lnR>
                      <a:noFill/>
                    </a:lnR>
                    <a:lnT>
                      <a:noFill/>
                    </a:lnT>
                    <a:lnB>
                      <a:noFill/>
                    </a:lnB>
                  </a:tcPr>
                </a:tc>
                <a:tc>
                  <a:txBody>
                    <a:bodyPr/>
                    <a:lstStyle/>
                    <a:p>
                      <a:r>
                        <a:rPr lang="en-US" sz="1800" dirty="0">
                          <a:solidFill>
                            <a:srgbClr val="FFFF00"/>
                          </a:solidFill>
                        </a:rPr>
                        <a:t>Confirm no use of “I, we, me, mine, our, ours, let’s, us, you, your, he, she</a:t>
                      </a:r>
                    </a:p>
                  </a:txBody>
                  <a:tcPr marL="59447" marR="59447" marT="29723" marB="29723" anchor="ctr">
                    <a:lnL>
                      <a:noFill/>
                    </a:lnL>
                    <a:lnR>
                      <a:noFill/>
                    </a:lnR>
                    <a:lnT>
                      <a:noFill/>
                    </a:lnT>
                    <a:lnB>
                      <a:noFill/>
                    </a:lnB>
                  </a:tcPr>
                </a:tc>
              </a:tr>
              <a:tr h="681693">
                <a:tc>
                  <a:txBody>
                    <a:bodyPr/>
                    <a:lstStyle/>
                    <a:p>
                      <a:r>
                        <a:rPr lang="en-US" sz="1800">
                          <a:solidFill>
                            <a:srgbClr val="FFFF00"/>
                          </a:solidFill>
                        </a:rPr>
                        <a:t>2</a:t>
                      </a:r>
                    </a:p>
                  </a:txBody>
                  <a:tcPr marL="59447" marR="59447" marT="29723" marB="29723" anchor="ctr">
                    <a:lnL>
                      <a:noFill/>
                    </a:lnL>
                    <a:lnR>
                      <a:noFill/>
                    </a:lnR>
                    <a:lnT>
                      <a:noFill/>
                    </a:lnT>
                    <a:lnB>
                      <a:noFill/>
                    </a:lnB>
                  </a:tcPr>
                </a:tc>
                <a:tc>
                  <a:txBody>
                    <a:bodyPr/>
                    <a:lstStyle/>
                    <a:p>
                      <a:r>
                        <a:rPr lang="en-US" sz="1800">
                          <a:solidFill>
                            <a:srgbClr val="FFFF00"/>
                          </a:solidFill>
                        </a:rPr>
                        <a:t>No use of “Very”</a:t>
                      </a:r>
                    </a:p>
                  </a:txBody>
                  <a:tcPr marL="59447" marR="59447" marT="29723" marB="29723" anchor="ctr">
                    <a:lnL>
                      <a:noFill/>
                    </a:lnL>
                    <a:lnR>
                      <a:noFill/>
                    </a:lnR>
                    <a:lnT>
                      <a:noFill/>
                    </a:lnT>
                    <a:lnB>
                      <a:noFill/>
                    </a:lnB>
                  </a:tcPr>
                </a:tc>
                <a:tc>
                  <a:txBody>
                    <a:bodyPr/>
                    <a:lstStyle/>
                    <a:p>
                      <a:r>
                        <a:rPr lang="en-US" sz="1800" dirty="0">
                          <a:solidFill>
                            <a:srgbClr val="FFFF00"/>
                          </a:solidFill>
                        </a:rPr>
                        <a:t>Confirm no instance of “very”</a:t>
                      </a:r>
                    </a:p>
                  </a:txBody>
                  <a:tcPr marL="59447" marR="59447" marT="29723" marB="29723" anchor="ctr">
                    <a:lnL>
                      <a:noFill/>
                    </a:lnL>
                    <a:lnR>
                      <a:noFill/>
                    </a:lnR>
                    <a:lnT>
                      <a:noFill/>
                    </a:lnT>
                    <a:lnB>
                      <a:noFill/>
                    </a:lnB>
                  </a:tcPr>
                </a:tc>
              </a:tr>
              <a:tr h="681693">
                <a:tc>
                  <a:txBody>
                    <a:bodyPr/>
                    <a:lstStyle/>
                    <a:p>
                      <a:r>
                        <a:rPr lang="en-US" sz="1800">
                          <a:solidFill>
                            <a:srgbClr val="FFFF00"/>
                          </a:solidFill>
                        </a:rPr>
                        <a:t>3</a:t>
                      </a:r>
                    </a:p>
                  </a:txBody>
                  <a:tcPr marL="59447" marR="59447" marT="29723" marB="29723" anchor="ctr">
                    <a:lnL>
                      <a:noFill/>
                    </a:lnL>
                    <a:lnR>
                      <a:noFill/>
                    </a:lnR>
                    <a:lnT>
                      <a:noFill/>
                    </a:lnT>
                    <a:lnB>
                      <a:noFill/>
                    </a:lnB>
                  </a:tcPr>
                </a:tc>
                <a:tc>
                  <a:txBody>
                    <a:bodyPr/>
                    <a:lstStyle/>
                    <a:p>
                      <a:r>
                        <a:rPr lang="en-US" sz="1800">
                          <a:solidFill>
                            <a:srgbClr val="FFFF00"/>
                          </a:solidFill>
                        </a:rPr>
                        <a:t>Avoid Passive Voice</a:t>
                      </a:r>
                    </a:p>
                  </a:txBody>
                  <a:tcPr marL="59447" marR="59447" marT="29723" marB="29723" anchor="ctr">
                    <a:lnL>
                      <a:noFill/>
                    </a:lnL>
                    <a:lnR>
                      <a:noFill/>
                    </a:lnR>
                    <a:lnT>
                      <a:noFill/>
                    </a:lnT>
                    <a:lnB>
                      <a:noFill/>
                    </a:lnB>
                  </a:tcPr>
                </a:tc>
                <a:tc>
                  <a:txBody>
                    <a:bodyPr/>
                    <a:lstStyle/>
                    <a:p>
                      <a:r>
                        <a:rPr lang="en-US" sz="1800" dirty="0">
                          <a:solidFill>
                            <a:srgbClr val="FFFF00"/>
                          </a:solidFill>
                        </a:rPr>
                        <a:t>Confirm no passive voice</a:t>
                      </a:r>
                    </a:p>
                  </a:txBody>
                  <a:tcPr marL="59447" marR="59447" marT="29723" marB="29723" anchor="ctr">
                    <a:lnL>
                      <a:noFill/>
                    </a:lnL>
                    <a:lnR>
                      <a:noFill/>
                    </a:lnR>
                    <a:lnT>
                      <a:noFill/>
                    </a:lnT>
                    <a:lnB>
                      <a:noFill/>
                    </a:lnB>
                  </a:tcPr>
                </a:tc>
              </a:tr>
              <a:tr h="681693">
                <a:tc>
                  <a:txBody>
                    <a:bodyPr/>
                    <a:lstStyle/>
                    <a:p>
                      <a:r>
                        <a:rPr lang="en-US" sz="1800">
                          <a:solidFill>
                            <a:srgbClr val="FFFF00"/>
                          </a:solidFill>
                        </a:rPr>
                        <a:t>4</a:t>
                      </a:r>
                    </a:p>
                  </a:txBody>
                  <a:tcPr marL="59447" marR="59447" marT="29723" marB="29723" anchor="ctr">
                    <a:lnL>
                      <a:noFill/>
                    </a:lnL>
                    <a:lnR>
                      <a:noFill/>
                    </a:lnR>
                    <a:lnT>
                      <a:noFill/>
                    </a:lnT>
                    <a:lnB>
                      <a:noFill/>
                    </a:lnB>
                  </a:tcPr>
                </a:tc>
                <a:tc>
                  <a:txBody>
                    <a:bodyPr/>
                    <a:lstStyle/>
                    <a:p>
                      <a:r>
                        <a:rPr lang="en-US" sz="1800">
                          <a:solidFill>
                            <a:srgbClr val="FFFF00"/>
                          </a:solidFill>
                        </a:rPr>
                        <a:t>All paragraphs have at least three sentences</a:t>
                      </a:r>
                    </a:p>
                  </a:txBody>
                  <a:tcPr marL="59447" marR="59447" marT="29723" marB="29723" anchor="ctr">
                    <a:lnL>
                      <a:noFill/>
                    </a:lnL>
                    <a:lnR>
                      <a:noFill/>
                    </a:lnR>
                    <a:lnT>
                      <a:noFill/>
                    </a:lnT>
                    <a:lnB>
                      <a:noFill/>
                    </a:lnB>
                  </a:tcPr>
                </a:tc>
                <a:tc>
                  <a:txBody>
                    <a:bodyPr/>
                    <a:lstStyle/>
                    <a:p>
                      <a:r>
                        <a:rPr lang="en-US" sz="1800" dirty="0">
                          <a:solidFill>
                            <a:srgbClr val="FFFF00"/>
                          </a:solidFill>
                        </a:rPr>
                        <a:t>Confirm</a:t>
                      </a:r>
                    </a:p>
                  </a:txBody>
                  <a:tcPr marL="59447" marR="59447" marT="29723" marB="29723" anchor="ctr">
                    <a:lnL>
                      <a:noFill/>
                    </a:lnL>
                    <a:lnR>
                      <a:noFill/>
                    </a:lnR>
                    <a:lnT>
                      <a:noFill/>
                    </a:lnT>
                    <a:lnB>
                      <a:noFill/>
                    </a:lnB>
                  </a:tcPr>
                </a:tc>
              </a:tr>
            </a:tbl>
          </a:graphicData>
        </a:graphic>
      </p:graphicFrame>
    </p:spTree>
    <p:extLst>
      <p:ext uri="{BB962C8B-B14F-4D97-AF65-F5344CB8AC3E}">
        <p14:creationId xmlns:p14="http://schemas.microsoft.com/office/powerpoint/2010/main" val="42126670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322"/>
            <a:ext cx="7886700" cy="886159"/>
          </a:xfrm>
        </p:spPr>
        <p:txBody>
          <a:bodyPr/>
          <a:lstStyle/>
          <a:p>
            <a:r>
              <a:rPr lang="en-US" dirty="0" smtClean="0"/>
              <a:t>Abstract Checklist</a:t>
            </a:r>
            <a:endParaRPr lang="en-US" dirty="0"/>
          </a:p>
        </p:txBody>
      </p:sp>
      <p:sp>
        <p:nvSpPr>
          <p:cNvPr id="3" name="Content Placeholder 2"/>
          <p:cNvSpPr>
            <a:spLocks noGrp="1"/>
          </p:cNvSpPr>
          <p:nvPr>
            <p:ph idx="1"/>
          </p:nvPr>
        </p:nvSpPr>
        <p:spPr>
          <a:xfrm>
            <a:off x="659822" y="1070264"/>
            <a:ext cx="7886700" cy="5600699"/>
          </a:xfrm>
        </p:spPr>
        <p:txBody>
          <a:bodyPr>
            <a:normAutofit fontScale="85000" lnSpcReduction="20000"/>
          </a:bodyPr>
          <a:lstStyle/>
          <a:p>
            <a:pPr marL="342900" indent="-342900">
              <a:buFont typeface="Arial" panose="020B0604020202020204" pitchFamily="34" charset="0"/>
              <a:buChar char="•"/>
            </a:pPr>
            <a:r>
              <a:rPr lang="en-US" dirty="0" smtClean="0"/>
              <a:t>Motivation </a:t>
            </a:r>
          </a:p>
          <a:p>
            <a:pPr marL="800100" lvl="1" indent="-342900">
              <a:buFont typeface="Arial" panose="020B0604020202020204" pitchFamily="34" charset="0"/>
              <a:buChar char="•"/>
            </a:pPr>
            <a:r>
              <a:rPr lang="en-US" dirty="0" smtClean="0"/>
              <a:t>Why do we care to make this paper?   </a:t>
            </a:r>
          </a:p>
          <a:p>
            <a:pPr marL="800100" lvl="1" indent="-342900">
              <a:buFont typeface="Arial" panose="020B0604020202020204" pitchFamily="34" charset="0"/>
              <a:buChar char="•"/>
            </a:pPr>
            <a:r>
              <a:rPr lang="en-US" dirty="0" smtClean="0"/>
              <a:t>Goes first if the problem is NOT OBVIOUS, otherwise Problem Statement first</a:t>
            </a:r>
          </a:p>
          <a:p>
            <a:pPr marL="342900" indent="-342900">
              <a:buFont typeface="Arial" panose="020B0604020202020204" pitchFamily="34" charset="0"/>
              <a:buChar char="•"/>
            </a:pPr>
            <a:r>
              <a:rPr lang="en-US" dirty="0" smtClean="0"/>
              <a:t>Problem Statement</a:t>
            </a:r>
          </a:p>
          <a:p>
            <a:pPr marL="800100" lvl="1" indent="-342900">
              <a:buFont typeface="Arial" panose="020B0604020202020204" pitchFamily="34" charset="0"/>
              <a:buChar char="•"/>
            </a:pPr>
            <a:r>
              <a:rPr lang="en-US" dirty="0" smtClean="0"/>
              <a:t>What problem are you trying to solve?</a:t>
            </a:r>
          </a:p>
          <a:p>
            <a:pPr marL="800100" lvl="1" indent="-342900">
              <a:buFont typeface="Arial" panose="020B0604020202020204" pitchFamily="34" charset="0"/>
              <a:buChar char="•"/>
            </a:pPr>
            <a:r>
              <a:rPr lang="en-US" dirty="0" smtClean="0"/>
              <a:t>What is the scope of your paper—specific solution </a:t>
            </a:r>
            <a:r>
              <a:rPr lang="en-US" dirty="0" smtClean="0">
                <a:solidFill>
                  <a:srgbClr val="FFFF00"/>
                </a:solidFill>
              </a:rPr>
              <a:t>(Product) </a:t>
            </a:r>
            <a:r>
              <a:rPr lang="en-US" dirty="0" smtClean="0"/>
              <a:t>or a general study of a tech area </a:t>
            </a:r>
            <a:r>
              <a:rPr lang="en-US" dirty="0" smtClean="0">
                <a:solidFill>
                  <a:srgbClr val="FFFF00"/>
                </a:solidFill>
              </a:rPr>
              <a:t>(Research)</a:t>
            </a:r>
          </a:p>
          <a:p>
            <a:pPr marL="342900" indent="-342900">
              <a:buFont typeface="Arial" panose="020B0604020202020204" pitchFamily="34" charset="0"/>
              <a:buChar char="•"/>
            </a:pPr>
            <a:r>
              <a:rPr lang="en-US" dirty="0" smtClean="0"/>
              <a:t>Approach</a:t>
            </a:r>
          </a:p>
          <a:p>
            <a:pPr marL="800100" lvl="1" indent="-342900">
              <a:buFont typeface="Arial" panose="020B0604020202020204" pitchFamily="34" charset="0"/>
              <a:buChar char="•"/>
            </a:pPr>
            <a:r>
              <a:rPr lang="en-US" dirty="0" smtClean="0"/>
              <a:t>How did you go about solving or making progress on the problem?</a:t>
            </a:r>
          </a:p>
          <a:p>
            <a:pPr marL="800100" lvl="1" indent="-342900">
              <a:buFont typeface="Arial" panose="020B0604020202020204" pitchFamily="34" charset="0"/>
              <a:buChar char="•"/>
            </a:pPr>
            <a:r>
              <a:rPr lang="en-US" dirty="0" smtClean="0"/>
              <a:t>What was the extent of your work?</a:t>
            </a:r>
          </a:p>
          <a:p>
            <a:pPr marL="800100" lvl="1" indent="-342900">
              <a:buFont typeface="Arial" panose="020B0604020202020204" pitchFamily="34" charset="0"/>
              <a:buChar char="•"/>
            </a:pPr>
            <a:r>
              <a:rPr lang="en-US" dirty="0" smtClean="0"/>
              <a:t>How far did you go to explore the options</a:t>
            </a:r>
          </a:p>
          <a:p>
            <a:pPr marL="342900" indent="-342900">
              <a:buFont typeface="Arial" panose="020B0604020202020204" pitchFamily="34" charset="0"/>
              <a:buChar char="•"/>
            </a:pPr>
            <a:r>
              <a:rPr lang="en-US" dirty="0" smtClean="0"/>
              <a:t>Results</a:t>
            </a:r>
          </a:p>
          <a:p>
            <a:pPr marL="800100" lvl="1" indent="-342900">
              <a:buFont typeface="Arial" panose="020B0604020202020204" pitchFamily="34" charset="0"/>
              <a:buChar char="•"/>
            </a:pPr>
            <a:r>
              <a:rPr lang="en-US" dirty="0" smtClean="0"/>
              <a:t>What was your answer?</a:t>
            </a:r>
          </a:p>
          <a:p>
            <a:pPr marL="800100" lvl="1" indent="-342900">
              <a:buFont typeface="Arial" panose="020B0604020202020204" pitchFamily="34" charset="0"/>
              <a:buChar char="•"/>
            </a:pPr>
            <a:r>
              <a:rPr lang="en-US" dirty="0" smtClean="0"/>
              <a:t>How was your approach better than other potential approaches?  </a:t>
            </a:r>
          </a:p>
          <a:p>
            <a:pPr marL="800100" lvl="1" indent="-342900">
              <a:buFont typeface="Arial" panose="020B0604020202020204" pitchFamily="34" charset="0"/>
              <a:buChar char="•"/>
            </a:pPr>
            <a:r>
              <a:rPr lang="en-US" dirty="0" smtClean="0"/>
              <a:t>Faster, Cheaper, smaller, more precise?</a:t>
            </a:r>
          </a:p>
          <a:p>
            <a:pPr marL="800100" lvl="1" indent="-342900">
              <a:buFont typeface="Arial" panose="020B0604020202020204" pitchFamily="34" charset="0"/>
              <a:buChar char="•"/>
            </a:pPr>
            <a:r>
              <a:rPr lang="en-US" dirty="0" smtClean="0"/>
              <a:t>Go for concise answers rather than vagueness</a:t>
            </a:r>
          </a:p>
          <a:p>
            <a:pPr marL="342900" indent="-342900">
              <a:buFont typeface="Arial" panose="020B0604020202020204" pitchFamily="34" charset="0"/>
              <a:buChar char="•"/>
            </a:pPr>
            <a:r>
              <a:rPr lang="en-US" dirty="0" smtClean="0"/>
              <a:t>Conclusions</a:t>
            </a:r>
          </a:p>
          <a:p>
            <a:pPr marL="800100" lvl="1" indent="-342900">
              <a:buFont typeface="Arial" panose="020B0604020202020204" pitchFamily="34" charset="0"/>
              <a:buChar char="•"/>
            </a:pPr>
            <a:r>
              <a:rPr lang="en-US" dirty="0" smtClean="0"/>
              <a:t>What are the implications of your answer?  </a:t>
            </a:r>
          </a:p>
          <a:p>
            <a:pPr marL="800100" lvl="1" indent="-342900">
              <a:buFont typeface="Arial" panose="020B0604020202020204" pitchFamily="34" charset="0"/>
              <a:buChar char="•"/>
            </a:pPr>
            <a:r>
              <a:rPr lang="en-US" dirty="0" smtClean="0"/>
              <a:t>Is it going to change the world, be a nice hack or simply serve that this approach is not the way to go?</a:t>
            </a:r>
          </a:p>
          <a:p>
            <a:pPr marL="800100" lvl="1" indent="-342900">
              <a:buFont typeface="Arial" panose="020B0604020202020204" pitchFamily="34" charset="0"/>
              <a:buChar char="•"/>
            </a:pPr>
            <a:r>
              <a:rPr lang="en-US" dirty="0" smtClean="0"/>
              <a:t>Are your results applicable only to your issue or across  a large spectrum of problems/ opportunities</a:t>
            </a:r>
          </a:p>
        </p:txBody>
      </p:sp>
    </p:spTree>
    <p:extLst>
      <p:ext uri="{BB962C8B-B14F-4D97-AF65-F5344CB8AC3E}">
        <p14:creationId xmlns:p14="http://schemas.microsoft.com/office/powerpoint/2010/main" val="26010142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DB126CB-D441-464B-B99B-340F3E68FEA0}"/>
    </a:ext>
  </a:extLst>
</a:theme>
</file>

<file path=ppt/theme/theme10.xml><?xml version="1.0" encoding="utf-8"?>
<a:theme xmlns:a="http://schemas.openxmlformats.org/drawingml/2006/main" name="2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13400</TotalTime>
  <Words>1897</Words>
  <Application>Microsoft Office PowerPoint</Application>
  <PresentationFormat>On-screen Show (4:3)</PresentationFormat>
  <Paragraphs>317</Paragraphs>
  <Slides>24</Slides>
  <Notes>0</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24</vt:i4>
      </vt:variant>
    </vt:vector>
  </HeadingPairs>
  <TitlesOfParts>
    <vt:vector size="39" baseType="lpstr">
      <vt:lpstr>Arial</vt:lpstr>
      <vt:lpstr>SJSU Spartan Regular</vt:lpstr>
      <vt:lpstr>Helvetica Neue</vt:lpstr>
      <vt:lpstr>SJSU Spartan Bold</vt:lpstr>
      <vt:lpstr>Calibri</vt:lpstr>
      <vt:lpstr>SJSU-Standard-PPT (5)</vt:lpstr>
      <vt:lpstr>Cover Slides</vt:lpstr>
      <vt:lpstr>Title Slides</vt:lpstr>
      <vt:lpstr>Bumper Slides</vt:lpstr>
      <vt:lpstr>Section Headers</vt:lpstr>
      <vt:lpstr>White Content Slides</vt:lpstr>
      <vt:lpstr>Blue Content Slides</vt:lpstr>
      <vt:lpstr>Image Slides</vt:lpstr>
      <vt:lpstr>Charts</vt:lpstr>
      <vt:lpstr>2_Blue Content Slides</vt:lpstr>
      <vt:lpstr>EE 295</vt:lpstr>
      <vt:lpstr>PowerPoint Presentation</vt:lpstr>
      <vt:lpstr>Issues and Reminders (Just a courtesy, not a requirement for lecturer to remind you)</vt:lpstr>
      <vt:lpstr>Semester Major Items…..(subject to modification)</vt:lpstr>
      <vt:lpstr>First 5 page Proposal A Concise version  of a Business Plan      </vt:lpstr>
      <vt:lpstr>Midterm: First Draft </vt:lpstr>
      <vt:lpstr>Midterm: Content Checklist</vt:lpstr>
      <vt:lpstr>Midterm: Grammar Items Checklist</vt:lpstr>
      <vt:lpstr>Abstract Checklist</vt:lpstr>
      <vt:lpstr>Autonomous Vehicle Navigation </vt:lpstr>
      <vt:lpstr>Executive Summary vs Abstract Audience Matters </vt:lpstr>
      <vt:lpstr>Class Exercise 3.14</vt:lpstr>
      <vt:lpstr>Midterm Paper Rubric</vt:lpstr>
      <vt:lpstr>Ethics Case Studies</vt:lpstr>
      <vt:lpstr>Expanding the Product Proposal for a Final Paper </vt:lpstr>
      <vt:lpstr>Framework for Research  Option #2</vt:lpstr>
      <vt:lpstr>Research Challenges</vt:lpstr>
      <vt:lpstr>Case Discussions  </vt:lpstr>
      <vt:lpstr>Ethics Cases: Engineers and Intellectual Property </vt:lpstr>
      <vt:lpstr>Copyright Issue</vt:lpstr>
      <vt:lpstr>Discussion Questions</vt:lpstr>
      <vt:lpstr>PowerPoint Presentation</vt:lpstr>
      <vt:lpstr>Uber –Otto Case  https://finance.yahoo.com/news/court-filing-shows-former-waymo-161100457.html </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227</cp:revision>
  <cp:lastPrinted>2017-09-07T00:54:36Z</cp:lastPrinted>
  <dcterms:created xsi:type="dcterms:W3CDTF">2017-08-23T13:02:48Z</dcterms:created>
  <dcterms:modified xsi:type="dcterms:W3CDTF">2019-10-10T19:57:52Z</dcterms:modified>
</cp:coreProperties>
</file>